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8"/>
  </p:notesMasterIdLst>
  <p:sldIdLst>
    <p:sldId id="256" r:id="rId2"/>
    <p:sldId id="634" r:id="rId3"/>
    <p:sldId id="635" r:id="rId4"/>
    <p:sldId id="636" r:id="rId5"/>
    <p:sldId id="637" r:id="rId6"/>
    <p:sldId id="638" r:id="rId7"/>
    <p:sldId id="639" r:id="rId8"/>
    <p:sldId id="575" r:id="rId9"/>
    <p:sldId id="640" r:id="rId10"/>
    <p:sldId id="576" r:id="rId11"/>
    <p:sldId id="629" r:id="rId12"/>
    <p:sldId id="628" r:id="rId13"/>
    <p:sldId id="578" r:id="rId14"/>
    <p:sldId id="579" r:id="rId15"/>
    <p:sldId id="577" r:id="rId16"/>
    <p:sldId id="580" r:id="rId17"/>
    <p:sldId id="581" r:id="rId18"/>
    <p:sldId id="583" r:id="rId19"/>
    <p:sldId id="584" r:id="rId20"/>
    <p:sldId id="587" r:id="rId21"/>
    <p:sldId id="588" r:id="rId22"/>
    <p:sldId id="630" r:id="rId23"/>
    <p:sldId id="590" r:id="rId24"/>
    <p:sldId id="589" r:id="rId25"/>
    <p:sldId id="585" r:id="rId26"/>
    <p:sldId id="586" r:id="rId27"/>
    <p:sldId id="591" r:id="rId28"/>
    <p:sldId id="592" r:id="rId29"/>
    <p:sldId id="594" r:id="rId30"/>
    <p:sldId id="593" r:id="rId31"/>
    <p:sldId id="595" r:id="rId32"/>
    <p:sldId id="596" r:id="rId33"/>
    <p:sldId id="598" r:id="rId34"/>
    <p:sldId id="599" r:id="rId35"/>
    <p:sldId id="631" r:id="rId36"/>
    <p:sldId id="600" r:id="rId37"/>
    <p:sldId id="597" r:id="rId38"/>
    <p:sldId id="582" r:id="rId39"/>
    <p:sldId id="601" r:id="rId40"/>
    <p:sldId id="602" r:id="rId41"/>
    <p:sldId id="603" r:id="rId42"/>
    <p:sldId id="604" r:id="rId43"/>
    <p:sldId id="605" r:id="rId44"/>
    <p:sldId id="606" r:id="rId45"/>
    <p:sldId id="607" r:id="rId46"/>
    <p:sldId id="608" r:id="rId47"/>
    <p:sldId id="627" r:id="rId48"/>
    <p:sldId id="611" r:id="rId49"/>
    <p:sldId id="612" r:id="rId50"/>
    <p:sldId id="615" r:id="rId51"/>
    <p:sldId id="609" r:id="rId52"/>
    <p:sldId id="613" r:id="rId53"/>
    <p:sldId id="614" r:id="rId54"/>
    <p:sldId id="610" r:id="rId55"/>
    <p:sldId id="616" r:id="rId56"/>
    <p:sldId id="617" r:id="rId57"/>
    <p:sldId id="619" r:id="rId58"/>
    <p:sldId id="622" r:id="rId59"/>
    <p:sldId id="623" r:id="rId60"/>
    <p:sldId id="620" r:id="rId61"/>
    <p:sldId id="621" r:id="rId62"/>
    <p:sldId id="624" r:id="rId63"/>
    <p:sldId id="625" r:id="rId64"/>
    <p:sldId id="626" r:id="rId65"/>
    <p:sldId id="633" r:id="rId66"/>
    <p:sldId id="63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3" d="100"/>
          <a:sy n="63" d="100"/>
        </p:scale>
        <p:origin x="56" y="3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89886-EA48-465C-BB53-18FD2779B889}" type="datetimeFigureOut">
              <a:rPr lang="en-GB" smtClean="0"/>
              <a:t>29/03/2023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092EC-B160-4B1E-9A91-E35427556F8C}" type="slidenum">
              <a:rPr lang="en-GB" smtClean="0"/>
              <a:t>‹#›</a:t>
            </a:fld>
            <a:endParaRPr lang="en-GB"/>
          </a:p>
        </p:txBody>
      </p:sp>
    </p:spTree>
    <p:extLst>
      <p:ext uri="{BB962C8B-B14F-4D97-AF65-F5344CB8AC3E}">
        <p14:creationId xmlns:p14="http://schemas.microsoft.com/office/powerpoint/2010/main" val="2822831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4130135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62CCB-0BF0-4144-BA12-E0F7FF9E15FE}" type="datetimeFigureOut">
              <a:rPr lang="en-GB" smtClean="0"/>
              <a:t>29/03/2023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51131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208403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855837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597785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666223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611570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587497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2775185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300575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29/03/2023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029099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962CCB-0BF0-4144-BA12-E0F7FF9E15FE}" type="datetimeFigureOut">
              <a:rPr lang="en-GB" smtClean="0"/>
              <a:t>29/03/2023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3822085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962CCB-0BF0-4144-BA12-E0F7FF9E15FE}" type="datetimeFigureOut">
              <a:rPr lang="en-GB" smtClean="0"/>
              <a:t>29/03/2023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80075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962CCB-0BF0-4144-BA12-E0F7FF9E15FE}" type="datetimeFigureOut">
              <a:rPr lang="en-GB" smtClean="0"/>
              <a:t>29/03/2023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43956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62CCB-0BF0-4144-BA12-E0F7FF9E15FE}" type="datetimeFigureOut">
              <a:rPr lang="en-GB" smtClean="0"/>
              <a:t>29/03/2023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8499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62CCB-0BF0-4144-BA12-E0F7FF9E15FE}" type="datetimeFigureOut">
              <a:rPr lang="en-GB" smtClean="0"/>
              <a:t>29/03/2023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417500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62CCB-0BF0-4144-BA12-E0F7FF9E15FE}" type="datetimeFigureOut">
              <a:rPr lang="en-GB" smtClean="0"/>
              <a:t>29/03/2023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2062267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962CCB-0BF0-4144-BA12-E0F7FF9E15FE}" type="datetimeFigureOut">
              <a:rPr lang="en-GB" smtClean="0"/>
              <a:t>29/03/2023</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11416C-AA6F-4F2B-96CE-6646C79D6D1D}" type="slidenum">
              <a:rPr lang="en-GB" smtClean="0"/>
              <a:t>‹#›</a:t>
            </a:fld>
            <a:endParaRPr lang="en-GB"/>
          </a:p>
        </p:txBody>
      </p:sp>
    </p:spTree>
    <p:extLst>
      <p:ext uri="{BB962C8B-B14F-4D97-AF65-F5344CB8AC3E}">
        <p14:creationId xmlns:p14="http://schemas.microsoft.com/office/powerpoint/2010/main" val="2649530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slideLayout" Target="../slideLayouts/slideLayout2.xml"/><Relationship Id="rId6" Type="http://schemas.openxmlformats.org/officeDocument/2006/relationships/image" Target="../media/image118.emf"/><Relationship Id="rId5" Type="http://schemas.openxmlformats.org/officeDocument/2006/relationships/image" Target="../media/image117.emf"/><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90A7-1441-4632-A7B9-CE5694AE0BD6}"/>
              </a:ext>
            </a:extLst>
          </p:cNvPr>
          <p:cNvSpPr>
            <a:spLocks noGrp="1"/>
          </p:cNvSpPr>
          <p:nvPr>
            <p:ph type="ctrTitle"/>
          </p:nvPr>
        </p:nvSpPr>
        <p:spPr>
          <a:xfrm>
            <a:off x="1524000" y="1417134"/>
            <a:ext cx="9144000" cy="1564716"/>
          </a:xfrm>
        </p:spPr>
        <p:txBody>
          <a:bodyPr>
            <a:normAutofit/>
          </a:bodyPr>
          <a:lstStyle/>
          <a:p>
            <a:pPr algn="l"/>
            <a:r>
              <a:rPr lang="en-US" altLang="zh-TW" sz="4800" dirty="0"/>
              <a:t>Introduction to Air Pollution</a:t>
            </a:r>
            <a:endParaRPr lang="en-GB" sz="4800" dirty="0"/>
          </a:p>
        </p:txBody>
      </p:sp>
      <p:sp>
        <p:nvSpPr>
          <p:cNvPr id="3" name="Subtitle 2">
            <a:extLst>
              <a:ext uri="{FF2B5EF4-FFF2-40B4-BE49-F238E27FC236}">
                <a16:creationId xmlns:a16="http://schemas.microsoft.com/office/drawing/2014/main" id="{4CD46B61-DC49-41A3-979A-D230456FBDEF}"/>
              </a:ext>
            </a:extLst>
          </p:cNvPr>
          <p:cNvSpPr>
            <a:spLocks noGrp="1"/>
          </p:cNvSpPr>
          <p:nvPr>
            <p:ph type="subTitle" idx="1"/>
          </p:nvPr>
        </p:nvSpPr>
        <p:spPr>
          <a:xfrm>
            <a:off x="1524000" y="4868283"/>
            <a:ext cx="9144000" cy="572583"/>
          </a:xfrm>
        </p:spPr>
        <p:txBody>
          <a:bodyPr>
            <a:normAutofit fontScale="25000" lnSpcReduction="20000"/>
          </a:bodyPr>
          <a:lstStyle/>
          <a:p>
            <a:r>
              <a:rPr lang="en-US" altLang="zh-TW" sz="8000" dirty="0"/>
              <a:t>Presented by</a:t>
            </a:r>
          </a:p>
          <a:p>
            <a:r>
              <a:rPr lang="en-US" sz="8000" dirty="0"/>
              <a:t>Dr. </a:t>
            </a:r>
            <a:r>
              <a:rPr lang="en-GB" sz="8000" dirty="0"/>
              <a:t>Yu-Chieh Ting</a:t>
            </a:r>
          </a:p>
          <a:p>
            <a:pPr algn="l"/>
            <a:endParaRPr lang="en-GB" sz="2000" dirty="0"/>
          </a:p>
        </p:txBody>
      </p:sp>
    </p:spTree>
    <p:extLst>
      <p:ext uri="{BB962C8B-B14F-4D97-AF65-F5344CB8AC3E}">
        <p14:creationId xmlns:p14="http://schemas.microsoft.com/office/powerpoint/2010/main" val="11797138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1AD397-6F75-4C2E-8880-5B10EF83A353}"/>
              </a:ext>
            </a:extLst>
          </p:cNvPr>
          <p:cNvSpPr>
            <a:spLocks noGrp="1"/>
          </p:cNvSpPr>
          <p:nvPr>
            <p:ph idx="1"/>
          </p:nvPr>
        </p:nvSpPr>
        <p:spPr>
          <a:xfrm>
            <a:off x="1484310" y="766917"/>
            <a:ext cx="10018713" cy="5919018"/>
          </a:xfrm>
        </p:spPr>
        <p:txBody>
          <a:bodyPr/>
          <a:lstStyle/>
          <a:p>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慣性衝擊</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質量較重</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的微粒由於有較大的慣性，於接近阻擋物時，並不會沿著流線</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(Streamline)</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運動，而是</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偏向撞擊阻擋物</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直接截留</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對於</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較大</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的微粒，在</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層流</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的條件下，流線接近阻擋物時，</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當與阻擋物的距離等於微粒之半徑時</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，則此微粒將與阻擋物接觸而</a:t>
            </a:r>
            <a:r>
              <a:rPr lang="zh-TW" altLang="en-US" dirty="0">
                <a:solidFill>
                  <a:srgbClr val="C00000"/>
                </a:solidFill>
                <a:latin typeface="Times New Roman" panose="02020603050405020304" pitchFamily="18" charset="0"/>
                <a:ea typeface="DFKai-SB" panose="03000509000000000000" pitchFamily="65" charset="-120"/>
                <a:cs typeface="Times New Roman" panose="02020603050405020304" pitchFamily="18" charset="0"/>
              </a:rPr>
              <a:t>以凡得瓦力附著於阻擋物上</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擴散</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當</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微粒很小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擴散</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就成為主要的控制機制。因為與氣體分子發生碰撞，小的微粒不再沿著流線前進，</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產生布朗運動而增加微粒與收集面接觸的機會</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靜電吸引</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除了影響微粒之累積外，亦會</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影響阻擋物之清潔效率及收集效率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重力沉降</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影響程度較小，只有在</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低速氣流</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時才會考慮到此種效應。</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另外</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微粒電荷之強弱</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相對溼度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亦有關，電荷來源可能是</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微粒和阻擋物</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如濾粒</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之間的</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靜電磨擦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或在達到阻擋物前</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微粒間彼此磨擦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所造成。</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30218172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9FAD08E2-9517-4718-B3F4-A7A3D73415FB}"/>
              </a:ext>
            </a:extLst>
          </p:cNvPr>
          <p:cNvPicPr>
            <a:picLocks noChangeAspect="1"/>
          </p:cNvPicPr>
          <p:nvPr/>
        </p:nvPicPr>
        <p:blipFill>
          <a:blip r:embed="rId2"/>
          <a:stretch>
            <a:fillRect/>
          </a:stretch>
        </p:blipFill>
        <p:spPr>
          <a:xfrm>
            <a:off x="1" y="1447800"/>
            <a:ext cx="6096000" cy="3802003"/>
          </a:xfrm>
          <a:prstGeom prst="rect">
            <a:avLst/>
          </a:prstGeom>
        </p:spPr>
      </p:pic>
      <p:pic>
        <p:nvPicPr>
          <p:cNvPr id="5" name="圖片 4">
            <a:extLst>
              <a:ext uri="{FF2B5EF4-FFF2-40B4-BE49-F238E27FC236}">
                <a16:creationId xmlns:a16="http://schemas.microsoft.com/office/drawing/2014/main" id="{85EAC147-687D-4FC1-8E50-045BFFC9B409}"/>
              </a:ext>
            </a:extLst>
          </p:cNvPr>
          <p:cNvPicPr>
            <a:picLocks noChangeAspect="1"/>
          </p:cNvPicPr>
          <p:nvPr/>
        </p:nvPicPr>
        <p:blipFill>
          <a:blip r:embed="rId3"/>
          <a:stretch>
            <a:fillRect/>
          </a:stretch>
        </p:blipFill>
        <p:spPr>
          <a:xfrm>
            <a:off x="6095999" y="1447800"/>
            <a:ext cx="6090137" cy="3802002"/>
          </a:xfrm>
          <a:prstGeom prst="rect">
            <a:avLst/>
          </a:prstGeom>
        </p:spPr>
      </p:pic>
    </p:spTree>
    <p:extLst>
      <p:ext uri="{BB962C8B-B14F-4D97-AF65-F5344CB8AC3E}">
        <p14:creationId xmlns:p14="http://schemas.microsoft.com/office/powerpoint/2010/main" val="211531456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357E5C3C-F445-42D0-951D-AC3D56E00A91}"/>
              </a:ext>
            </a:extLst>
          </p:cNvPr>
          <p:cNvPicPr>
            <a:picLocks noChangeAspect="1"/>
          </p:cNvPicPr>
          <p:nvPr/>
        </p:nvPicPr>
        <p:blipFill>
          <a:blip r:embed="rId2"/>
          <a:stretch>
            <a:fillRect/>
          </a:stretch>
        </p:blipFill>
        <p:spPr>
          <a:xfrm>
            <a:off x="2393878" y="954228"/>
            <a:ext cx="8382919" cy="5210265"/>
          </a:xfrm>
          <a:prstGeom prst="rect">
            <a:avLst/>
          </a:prstGeom>
        </p:spPr>
      </p:pic>
    </p:spTree>
    <p:extLst>
      <p:ext uri="{BB962C8B-B14F-4D97-AF65-F5344CB8AC3E}">
        <p14:creationId xmlns:p14="http://schemas.microsoft.com/office/powerpoint/2010/main" val="1171682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A5DDEE-73DE-43AF-8A3B-4E3273AC42EB}"/>
              </a:ext>
            </a:extLst>
          </p:cNvPr>
          <p:cNvSpPr>
            <a:spLocks noGrp="1"/>
          </p:cNvSpPr>
          <p:nvPr>
            <p:ph idx="1"/>
          </p:nvPr>
        </p:nvSpPr>
        <p:spPr>
          <a:xfrm>
            <a:off x="1484310" y="826851"/>
            <a:ext cx="10018713" cy="5603446"/>
          </a:xfrm>
        </p:spPr>
        <p:txBody>
          <a:bodyPr>
            <a:normAutofit fontScale="92500"/>
          </a:bodyPr>
          <a:lstStyle/>
          <a:p>
            <a:pPr marL="0" indent="0">
              <a:buNone/>
            </a:pPr>
            <a:r>
              <a:rPr lang="zh-TW" altLang="en-US" sz="2600" b="1" dirty="0">
                <a:solidFill>
                  <a:srgbClr val="002060"/>
                </a:solidFill>
                <a:latin typeface="Times New Roman" panose="02020603050405020304" pitchFamily="18" charset="0"/>
                <a:ea typeface="DFKai-SB" panose="03000509000000000000" pitchFamily="65" charset="-120"/>
                <a:cs typeface="Times New Roman" panose="02020603050405020304" pitchFamily="18" charset="0"/>
              </a:rPr>
              <a:t>定理推演</a:t>
            </a:r>
            <a:endParaRPr lang="en-GB" altLang="zh-TW" sz="2600" b="1" dirty="0">
              <a:solidFill>
                <a:srgbClr val="00206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如圖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9.14 (Slide 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，微粒接近小水滴而發生</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慣性衝擊</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，在小水滴上游之某距離處，微粒離開氣流的流線而向小水滴前進，此時微粒受到本身</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慣性力</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及周圍氣流</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牽引力</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的作用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假設重力、靜電吸引力均可忽略</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，這兩種作用力互相牽制的影響，使微粒終於達到與小水滴</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相對靜止</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的狀態。</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此段微粒由離開流線至與小水滴相對靜止時所運動的距離</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，稱為</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停止距離</a:t>
            </a:r>
            <a:r>
              <a:rPr lang="en-GB" altLang="zh-TW" dirty="0" err="1">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X</a:t>
            </a:r>
            <a:r>
              <a:rPr lang="en-GB" altLang="zh-TW" baseline="-25000" dirty="0" err="1">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s</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(Stopping distance)</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若</a:t>
            </a:r>
            <a:r>
              <a:rPr lang="en-GB" altLang="zh-TW" dirty="0" err="1">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X</a:t>
            </a:r>
            <a:r>
              <a:rPr lang="en-GB" altLang="zh-TW" baseline="-25000" dirty="0" err="1">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s</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大於從微粒離開流線之點至小水滴本來的距離</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慣性衝擊</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即會發生。定義</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衝擊數</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a:t>
            </a:r>
            <a:r>
              <a:rPr lang="en-GB"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a:t>
            </a:r>
            <a:r>
              <a:rPr lang="en-GB" altLang="zh-TW" b="1"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I</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(9-45)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式中</a:t>
            </a:r>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X</a:t>
            </a:r>
            <a:r>
              <a:rPr lang="en-US" altLang="zh-TW" baseline="-25000" dirty="0" err="1">
                <a:latin typeface="Times New Roman" panose="02020603050405020304" pitchFamily="18" charset="0"/>
                <a:ea typeface="DFKai-SB" panose="03000509000000000000" pitchFamily="65" charset="-120"/>
                <a:cs typeface="Times New Roman" panose="02020603050405020304" pitchFamily="18" charset="0"/>
              </a:rPr>
              <a:t>s</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停止距離</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D:</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水滴直徑</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微粒及水滴間之</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碰撞效率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與</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衝擊數的</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a:t>
            </a:r>
            <a:r>
              <a:rPr lang="en-US"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I</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有關。由微粒之作用力平衡關係可得</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p>
        </p:txBody>
      </p:sp>
      <p:pic>
        <p:nvPicPr>
          <p:cNvPr id="5" name="Picture 4">
            <a:extLst>
              <a:ext uri="{FF2B5EF4-FFF2-40B4-BE49-F238E27FC236}">
                <a16:creationId xmlns:a16="http://schemas.microsoft.com/office/drawing/2014/main" id="{A01A4F2F-EBEB-4371-A7D0-698E91C33DF9}"/>
              </a:ext>
            </a:extLst>
          </p:cNvPr>
          <p:cNvPicPr>
            <a:picLocks noChangeAspect="1"/>
          </p:cNvPicPr>
          <p:nvPr/>
        </p:nvPicPr>
        <p:blipFill>
          <a:blip r:embed="rId2"/>
          <a:stretch>
            <a:fillRect/>
          </a:stretch>
        </p:blipFill>
        <p:spPr>
          <a:xfrm>
            <a:off x="5605459" y="3048000"/>
            <a:ext cx="981075" cy="762000"/>
          </a:xfrm>
          <a:prstGeom prst="rect">
            <a:avLst/>
          </a:prstGeom>
        </p:spPr>
      </p:pic>
      <p:pic>
        <p:nvPicPr>
          <p:cNvPr id="7" name="Picture 6">
            <a:extLst>
              <a:ext uri="{FF2B5EF4-FFF2-40B4-BE49-F238E27FC236}">
                <a16:creationId xmlns:a16="http://schemas.microsoft.com/office/drawing/2014/main" id="{CD31D3F5-12C4-4583-81C4-8EDA75DB3888}"/>
              </a:ext>
            </a:extLst>
          </p:cNvPr>
          <p:cNvPicPr>
            <a:picLocks noChangeAspect="1"/>
          </p:cNvPicPr>
          <p:nvPr/>
        </p:nvPicPr>
        <p:blipFill>
          <a:blip r:embed="rId3"/>
          <a:stretch>
            <a:fillRect/>
          </a:stretch>
        </p:blipFill>
        <p:spPr>
          <a:xfrm>
            <a:off x="5138733" y="5394199"/>
            <a:ext cx="1914525" cy="523875"/>
          </a:xfrm>
          <a:prstGeom prst="rect">
            <a:avLst/>
          </a:prstGeom>
        </p:spPr>
      </p:pic>
      <p:pic>
        <p:nvPicPr>
          <p:cNvPr id="9" name="Picture 8">
            <a:extLst>
              <a:ext uri="{FF2B5EF4-FFF2-40B4-BE49-F238E27FC236}">
                <a16:creationId xmlns:a16="http://schemas.microsoft.com/office/drawing/2014/main" id="{D2FC62FB-D9C1-469F-82D5-6FC0EA58E56F}"/>
              </a:ext>
            </a:extLst>
          </p:cNvPr>
          <p:cNvPicPr>
            <a:picLocks noChangeAspect="1"/>
          </p:cNvPicPr>
          <p:nvPr/>
        </p:nvPicPr>
        <p:blipFill>
          <a:blip r:embed="rId4"/>
          <a:stretch>
            <a:fillRect/>
          </a:stretch>
        </p:blipFill>
        <p:spPr>
          <a:xfrm>
            <a:off x="4867271" y="6011197"/>
            <a:ext cx="2457450" cy="838200"/>
          </a:xfrm>
          <a:prstGeom prst="rect">
            <a:avLst/>
          </a:prstGeom>
        </p:spPr>
      </p:pic>
      <p:sp>
        <p:nvSpPr>
          <p:cNvPr id="10" name="TextBox 9">
            <a:extLst>
              <a:ext uri="{FF2B5EF4-FFF2-40B4-BE49-F238E27FC236}">
                <a16:creationId xmlns:a16="http://schemas.microsoft.com/office/drawing/2014/main" id="{727DB398-AD12-4570-9EAF-C4C592417609}"/>
              </a:ext>
            </a:extLst>
          </p:cNvPr>
          <p:cNvSpPr txBox="1"/>
          <p:nvPr/>
        </p:nvSpPr>
        <p:spPr>
          <a:xfrm>
            <a:off x="7822659" y="5408867"/>
            <a:ext cx="3881337" cy="1477328"/>
          </a:xfrm>
          <a:prstGeom prst="rect">
            <a:avLst/>
          </a:prstGeom>
          <a:noFill/>
        </p:spPr>
        <p:txBody>
          <a:bodyPr wrap="square" rtlCol="0">
            <a:spAutoFit/>
          </a:bodyPr>
          <a:lstStyle/>
          <a:p>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V</a:t>
            </a:r>
            <a:r>
              <a:rPr lang="en-US" altLang="zh-TW" sz="2400" baseline="-25000" dirty="0" err="1">
                <a:latin typeface="Times New Roman" panose="02020603050405020304" pitchFamily="18" charset="0"/>
                <a:ea typeface="DFKai-SB" panose="03000509000000000000" pitchFamily="65" charset="-120"/>
                <a:cs typeface="Times New Roman" panose="02020603050405020304" pitchFamily="18" charset="0"/>
              </a:rPr>
              <a:t>p</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微粒對於液滴之相對速度</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en-GB" dirty="0" err="1">
                <a:latin typeface="Times New Roman" panose="02020603050405020304" pitchFamily="18" charset="0"/>
                <a:ea typeface="DFKai-SB" panose="03000509000000000000" pitchFamily="65" charset="-120"/>
                <a:cs typeface="Times New Roman" panose="02020603050405020304" pitchFamily="18" charset="0"/>
              </a:rPr>
              <a:t>M</a:t>
            </a:r>
            <a:r>
              <a:rPr lang="en-GB" sz="2400" baseline="-25000" dirty="0" err="1">
                <a:latin typeface="Times New Roman" panose="02020603050405020304" pitchFamily="18" charset="0"/>
                <a:ea typeface="DFKai-SB" panose="03000509000000000000" pitchFamily="65" charset="-120"/>
                <a:cs typeface="Times New Roman" panose="02020603050405020304" pitchFamily="18" charset="0"/>
              </a:rPr>
              <a:t>p</a:t>
            </a:r>
            <a:r>
              <a:rPr lang="en-GB"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微粒重量，</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r>
              <a:rPr lang="en-GB" dirty="0">
                <a:latin typeface="Times New Roman" panose="02020603050405020304" pitchFamily="18" charset="0"/>
                <a:ea typeface="DFKai-SB" panose="03000509000000000000" pitchFamily="65" charset="-120"/>
                <a:cs typeface="Times New Roman" panose="02020603050405020304" pitchFamily="18" charset="0"/>
              </a:rPr>
              <a:t>µ</a:t>
            </a:r>
            <a:r>
              <a:rPr lang="en-GB" sz="2400" baseline="-25000" dirty="0">
                <a:latin typeface="Times New Roman" panose="02020603050405020304" pitchFamily="18" charset="0"/>
                <a:ea typeface="DFKai-SB" panose="03000509000000000000" pitchFamily="65" charset="-120"/>
                <a:cs typeface="Times New Roman" panose="02020603050405020304" pitchFamily="18" charset="0"/>
              </a:rPr>
              <a:t>g</a:t>
            </a:r>
            <a:r>
              <a:rPr lang="en-GB"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氣體黏度</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12" name="Picture 11">
            <a:extLst>
              <a:ext uri="{FF2B5EF4-FFF2-40B4-BE49-F238E27FC236}">
                <a16:creationId xmlns:a16="http://schemas.microsoft.com/office/drawing/2014/main" id="{E1677AD3-5D34-4CEC-81F1-59B27313CC72}"/>
              </a:ext>
            </a:extLst>
          </p:cNvPr>
          <p:cNvPicPr>
            <a:picLocks noChangeAspect="1"/>
          </p:cNvPicPr>
          <p:nvPr/>
        </p:nvPicPr>
        <p:blipFill>
          <a:blip r:embed="rId5"/>
          <a:stretch>
            <a:fillRect/>
          </a:stretch>
        </p:blipFill>
        <p:spPr>
          <a:xfrm>
            <a:off x="9420428" y="5862699"/>
            <a:ext cx="685800" cy="619125"/>
          </a:xfrm>
          <a:prstGeom prst="rect">
            <a:avLst/>
          </a:prstGeom>
        </p:spPr>
      </p:pic>
    </p:spTree>
    <p:extLst>
      <p:ext uri="{BB962C8B-B14F-4D97-AF65-F5344CB8AC3E}">
        <p14:creationId xmlns:p14="http://schemas.microsoft.com/office/powerpoint/2010/main" val="89915830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F97070-998E-47BC-AC85-AF641BBCACD6}"/>
              </a:ext>
            </a:extLst>
          </p:cNvPr>
          <p:cNvSpPr>
            <a:spLocks noGrp="1"/>
          </p:cNvSpPr>
          <p:nvPr>
            <p:ph idx="1"/>
          </p:nvPr>
        </p:nvSpPr>
        <p:spPr>
          <a:xfrm>
            <a:off x="1484310" y="661481"/>
            <a:ext cx="10018713" cy="5129719"/>
          </a:xfrm>
        </p:spPr>
        <p:txBody>
          <a:bodyPr>
            <a:normAutofit fontScale="92500" lnSpcReduction="20000"/>
          </a:bodyPr>
          <a:lstStyle/>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上式可改寫為</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積分</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左項為從</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最初微粒對於氣流之相對速度</a:t>
            </a:r>
            <a:r>
              <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V</a:t>
            </a:r>
            <a:r>
              <a:rPr lang="en-GB" altLang="zh-TW" b="1"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p,0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到</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積分，而右項為從</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0</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至停止距離</a:t>
            </a:r>
            <a:r>
              <a:rPr lang="en-GB" altLang="zh-TW" dirty="0" err="1">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X</a:t>
            </a:r>
            <a:r>
              <a:rPr lang="en-GB" altLang="zh-TW" baseline="-25000" dirty="0" err="1">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之積分，積分結果為</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857968B3-280B-4916-9FEF-13609C9C2ADD}"/>
              </a:ext>
            </a:extLst>
          </p:cNvPr>
          <p:cNvPicPr>
            <a:picLocks noChangeAspect="1"/>
          </p:cNvPicPr>
          <p:nvPr/>
        </p:nvPicPr>
        <p:blipFill>
          <a:blip r:embed="rId2"/>
          <a:stretch>
            <a:fillRect/>
          </a:stretch>
        </p:blipFill>
        <p:spPr>
          <a:xfrm>
            <a:off x="4287567" y="661481"/>
            <a:ext cx="3286125" cy="2333625"/>
          </a:xfrm>
          <a:prstGeom prst="rect">
            <a:avLst/>
          </a:prstGeom>
        </p:spPr>
      </p:pic>
      <p:pic>
        <p:nvPicPr>
          <p:cNvPr id="7" name="Picture 6">
            <a:extLst>
              <a:ext uri="{FF2B5EF4-FFF2-40B4-BE49-F238E27FC236}">
                <a16:creationId xmlns:a16="http://schemas.microsoft.com/office/drawing/2014/main" id="{F8A24075-605F-46F0-9778-36927A0F176B}"/>
              </a:ext>
            </a:extLst>
          </p:cNvPr>
          <p:cNvPicPr>
            <a:picLocks noChangeAspect="1"/>
          </p:cNvPicPr>
          <p:nvPr/>
        </p:nvPicPr>
        <p:blipFill>
          <a:blip r:embed="rId3"/>
          <a:stretch>
            <a:fillRect/>
          </a:stretch>
        </p:blipFill>
        <p:spPr>
          <a:xfrm>
            <a:off x="4287567" y="3387809"/>
            <a:ext cx="3129233" cy="950172"/>
          </a:xfrm>
          <a:prstGeom prst="rect">
            <a:avLst/>
          </a:prstGeom>
        </p:spPr>
      </p:pic>
      <p:pic>
        <p:nvPicPr>
          <p:cNvPr id="9" name="Picture 8">
            <a:extLst>
              <a:ext uri="{FF2B5EF4-FFF2-40B4-BE49-F238E27FC236}">
                <a16:creationId xmlns:a16="http://schemas.microsoft.com/office/drawing/2014/main" id="{3B7AC180-14F2-4BF7-A8CD-2D818C2C2D69}"/>
              </a:ext>
            </a:extLst>
          </p:cNvPr>
          <p:cNvPicPr>
            <a:picLocks noChangeAspect="1"/>
          </p:cNvPicPr>
          <p:nvPr/>
        </p:nvPicPr>
        <p:blipFill>
          <a:blip r:embed="rId4"/>
          <a:stretch>
            <a:fillRect/>
          </a:stretch>
        </p:blipFill>
        <p:spPr>
          <a:xfrm>
            <a:off x="4953791" y="5304428"/>
            <a:ext cx="1955009" cy="1217270"/>
          </a:xfrm>
          <a:prstGeom prst="rect">
            <a:avLst/>
          </a:prstGeom>
        </p:spPr>
      </p:pic>
    </p:spTree>
    <p:extLst>
      <p:ext uri="{BB962C8B-B14F-4D97-AF65-F5344CB8AC3E}">
        <p14:creationId xmlns:p14="http://schemas.microsoft.com/office/powerpoint/2010/main" val="33919569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B952FE5-5AB9-4ED6-A4AA-EB96A53717E5}"/>
              </a:ext>
            </a:extLst>
          </p:cNvPr>
          <p:cNvSpPr>
            <a:spLocks noGrp="1"/>
          </p:cNvSpPr>
          <p:nvPr>
            <p:ph idx="1"/>
          </p:nvPr>
        </p:nvSpPr>
        <p:spPr>
          <a:xfrm>
            <a:off x="1484310" y="1465006"/>
            <a:ext cx="10018713" cy="5075494"/>
          </a:xfrm>
        </p:spPr>
        <p:txBody>
          <a:bodyPr>
            <a:normAutofit fontScale="92500" lnSpcReduction="10000"/>
          </a:bodyPr>
          <a:lstStyle/>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代入</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(9-45)</a:t>
            </a: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altLang="zh-TW" dirty="0">
                <a:latin typeface="Times New Roman" panose="02020603050405020304" pitchFamily="18" charset="0"/>
                <a:ea typeface="DFKai-SB" panose="03000509000000000000" pitchFamily="65" charset="-120"/>
                <a:cs typeface="Times New Roman" panose="02020603050405020304" pitchFamily="18" charset="0"/>
              </a:rPr>
              <a:t>                                                                                                                          (9-47)</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式中</a:t>
            </a:r>
            <a:r>
              <a:rPr lang="en-GB"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u</a:t>
            </a:r>
            <a:r>
              <a:rPr lang="en-GB" altLang="zh-TW" b="1"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t</a:t>
            </a:r>
            <a:r>
              <a:rPr lang="en-GB"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微粒之終端速度</a:t>
            </a:r>
            <a:endParaRPr 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V</a:t>
            </a:r>
            <a:r>
              <a:rPr lang="en-US" altLang="zh-TW" b="1"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p,0</a:t>
            </a:r>
            <a:r>
              <a:rPr lang="en-US"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氣流對液滴之相對速度 </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err="1">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V</a:t>
            </a:r>
            <a:r>
              <a:rPr lang="en-GB" altLang="zh-TW" baseline="-25000" dirty="0" err="1">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up</a:t>
            </a:r>
            <a:r>
              <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 </a:t>
            </a:r>
            <a:r>
              <a:rPr lang="en-GB" altLang="zh-TW" dirty="0" err="1">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V</a:t>
            </a:r>
            <a:r>
              <a:rPr lang="en-GB" altLang="zh-TW" baseline="-25000" dirty="0" err="1">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d</a:t>
            </a:r>
            <a:endParaRPr lang="en-GB" altLang="zh-TW"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049B8F3F-35CD-44F7-B6BF-D1E6C2E279CE}"/>
              </a:ext>
            </a:extLst>
          </p:cNvPr>
          <p:cNvPicPr>
            <a:picLocks noChangeAspect="1"/>
          </p:cNvPicPr>
          <p:nvPr/>
        </p:nvPicPr>
        <p:blipFill>
          <a:blip r:embed="rId2"/>
          <a:stretch>
            <a:fillRect/>
          </a:stretch>
        </p:blipFill>
        <p:spPr>
          <a:xfrm>
            <a:off x="4707333" y="1339142"/>
            <a:ext cx="2777334" cy="2756608"/>
          </a:xfrm>
          <a:prstGeom prst="rect">
            <a:avLst/>
          </a:prstGeom>
        </p:spPr>
      </p:pic>
    </p:spTree>
    <p:extLst>
      <p:ext uri="{BB962C8B-B14F-4D97-AF65-F5344CB8AC3E}">
        <p14:creationId xmlns:p14="http://schemas.microsoft.com/office/powerpoint/2010/main" val="386170014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F80CA6-5195-4797-9041-AEF857CF1E16}"/>
              </a:ext>
            </a:extLst>
          </p:cNvPr>
          <p:cNvSpPr>
            <a:spLocks noGrp="1"/>
          </p:cNvSpPr>
          <p:nvPr>
            <p:ph idx="1"/>
          </p:nvPr>
        </p:nvSpPr>
        <p:spPr>
          <a:xfrm>
            <a:off x="1484310" y="546101"/>
            <a:ext cx="10018713" cy="5245100"/>
          </a:xfrm>
        </p:spPr>
        <p:txBody>
          <a:bodyPr/>
          <a:lstStyle/>
          <a:p>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衝擊收集效率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隨著</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衝擊數</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a:t>
            </a:r>
            <a:r>
              <a:rPr lang="en-US"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I</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之增加而增大</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，如圖</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203DAE44-8A7F-485A-9B96-27FD0ED7E635}"/>
              </a:ext>
            </a:extLst>
          </p:cNvPr>
          <p:cNvPicPr>
            <a:picLocks noChangeAspect="1"/>
          </p:cNvPicPr>
          <p:nvPr/>
        </p:nvPicPr>
        <p:blipFill>
          <a:blip r:embed="rId2"/>
          <a:stretch>
            <a:fillRect/>
          </a:stretch>
        </p:blipFill>
        <p:spPr>
          <a:xfrm>
            <a:off x="3494087" y="1410500"/>
            <a:ext cx="5802313" cy="4901399"/>
          </a:xfrm>
          <a:prstGeom prst="rect">
            <a:avLst/>
          </a:prstGeom>
        </p:spPr>
      </p:pic>
    </p:spTree>
    <p:extLst>
      <p:ext uri="{BB962C8B-B14F-4D97-AF65-F5344CB8AC3E}">
        <p14:creationId xmlns:p14="http://schemas.microsoft.com/office/powerpoint/2010/main" val="29277737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542522-1FD5-49AC-B663-88241E64EA04}"/>
              </a:ext>
            </a:extLst>
          </p:cNvPr>
          <p:cNvSpPr>
            <a:spLocks noGrp="1"/>
          </p:cNvSpPr>
          <p:nvPr>
            <p:ph idx="1"/>
          </p:nvPr>
        </p:nvSpPr>
        <p:spPr>
          <a:xfrm>
            <a:off x="1484310" y="457200"/>
            <a:ext cx="10018713" cy="5697793"/>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液滴大小與除塵效率之關係</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由於微粒粒徑極小，故可</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視其流速與氣體流速</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相同，</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被噴射而出的液滴大小與其氣流之相對速度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，討論如下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對</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文式洗滌器</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而言，較小的液滴比較大的液滴更易被加速至氣體的速度，故</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較小的液滴與氣體</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微粒</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的相對速度也較小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較大的液滴與氣體</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微粒</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的相對速度則較大</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，因此由</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(9-47)</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可知，</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必有一最適當的液滴直徑存在，使其除塵效率為最大</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對</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逆流式噴水式洗滌器</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而言，</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較小的液滴</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其</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下降的速度</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(V</a:t>
            </a:r>
            <a:r>
              <a:rPr lang="en-US" altLang="zh-TW"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d</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較慢</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，因而</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與氣體</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微粒</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的相對速度也較小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較大的液滴</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其</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下降速度</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(V</a:t>
            </a:r>
            <a:r>
              <a:rPr lang="en-US" altLang="zh-TW"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d</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較快</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與氣體</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微粒</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的相對速度則較大</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。同樣</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也存在一最適當的液滴直徑，使除塵效率最大</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，如圖</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9.16</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4736046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F4468-4F3D-4EB1-98DA-77B3A516B42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2A536FB-750B-4396-8930-F53B4D68853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0DEAC32-01EF-4A94-881B-1933A3458EA3}"/>
              </a:ext>
            </a:extLst>
          </p:cNvPr>
          <p:cNvPicPr>
            <a:picLocks noChangeAspect="1"/>
          </p:cNvPicPr>
          <p:nvPr/>
        </p:nvPicPr>
        <p:blipFill>
          <a:blip r:embed="rId2"/>
          <a:stretch>
            <a:fillRect/>
          </a:stretch>
        </p:blipFill>
        <p:spPr>
          <a:xfrm>
            <a:off x="1938337" y="1109662"/>
            <a:ext cx="9075145" cy="5062538"/>
          </a:xfrm>
          <a:prstGeom prst="rect">
            <a:avLst/>
          </a:prstGeom>
        </p:spPr>
      </p:pic>
    </p:spTree>
    <p:extLst>
      <p:ext uri="{BB962C8B-B14F-4D97-AF65-F5344CB8AC3E}">
        <p14:creationId xmlns:p14="http://schemas.microsoft.com/office/powerpoint/2010/main" val="26796380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8841F5-AA61-44BA-A3C6-426EED522283}"/>
              </a:ext>
            </a:extLst>
          </p:cNvPr>
          <p:cNvSpPr>
            <a:spLocks noGrp="1"/>
          </p:cNvSpPr>
          <p:nvPr>
            <p:ph idx="1"/>
          </p:nvPr>
        </p:nvSpPr>
        <p:spPr>
          <a:xfrm>
            <a:off x="1484310" y="596900"/>
            <a:ext cx="10018713" cy="5448299"/>
          </a:xfrm>
        </p:spPr>
        <p:txBody>
          <a:bodyPr>
            <a:normAutofit/>
          </a:bodyPr>
          <a:lstStyle/>
          <a:p>
            <a:pPr marL="0" indent="0" algn="just">
              <a:buNone/>
            </a:pPr>
            <a:r>
              <a:rPr lang="zh-TW" altLang="en-US" sz="2800" b="1" dirty="0">
                <a:latin typeface="Times New Roman" panose="02020603050405020304" pitchFamily="18" charset="0"/>
                <a:ea typeface="DFKai-SB" panose="03000509000000000000" pitchFamily="65" charset="-120"/>
                <a:cs typeface="Times New Roman" panose="02020603050405020304" pitchFamily="18" charset="0"/>
              </a:rPr>
              <a:t>濕式集塵器</a:t>
            </a:r>
            <a:endParaRPr lang="en-GB" altLang="zh-TW" sz="2800"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濕式集塵器之種類</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噴水式洗滌器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有或無衝擊調節板</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algn="just"/>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旋風式洗滌器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濕式旋風分離器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algn="just"/>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文氏洗滌器</a:t>
            </a:r>
            <a:endPar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填充塔</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，但主要用於</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氣體</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吸收，兼具</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氣體吸收及去除微粒物質</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雙重功能。</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與乾式集塵器比較有以下</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缺點</a:t>
            </a:r>
            <a:endPar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所產生之</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濕泥</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的處理問題</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水存在於</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設備、管件材質腐蝕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問題</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為獲得高的收集效率，須使液體分散良好，因此</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需要較高的動力輸入量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1839551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DB4C1A-8229-1AEA-E0DF-3F08F459A57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C18C59A-E4A6-761D-72C5-953A1947CA3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486E0CD-CB55-95DD-2E68-CF74EFE50282}"/>
              </a:ext>
            </a:extLst>
          </p:cNvPr>
          <p:cNvPicPr>
            <a:picLocks noChangeAspect="1"/>
          </p:cNvPicPr>
          <p:nvPr/>
        </p:nvPicPr>
        <p:blipFill>
          <a:blip r:embed="rId2"/>
          <a:stretch>
            <a:fillRect/>
          </a:stretch>
        </p:blipFill>
        <p:spPr>
          <a:xfrm>
            <a:off x="2136436" y="735225"/>
            <a:ext cx="8714459" cy="5387549"/>
          </a:xfrm>
          <a:prstGeom prst="rect">
            <a:avLst/>
          </a:prstGeom>
        </p:spPr>
      </p:pic>
    </p:spTree>
    <p:extLst>
      <p:ext uri="{BB962C8B-B14F-4D97-AF65-F5344CB8AC3E}">
        <p14:creationId xmlns:p14="http://schemas.microsoft.com/office/powerpoint/2010/main" val="235964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D262A5-3159-461A-8CFD-E0704A124564}"/>
              </a:ext>
            </a:extLst>
          </p:cNvPr>
          <p:cNvSpPr>
            <a:spLocks noGrp="1"/>
          </p:cNvSpPr>
          <p:nvPr>
            <p:ph idx="1"/>
          </p:nvPr>
        </p:nvSpPr>
        <p:spPr>
          <a:xfrm>
            <a:off x="1484310" y="599769"/>
            <a:ext cx="10018713" cy="5191432"/>
          </a:xfrm>
        </p:spPr>
        <p:txBody>
          <a:bodyPr/>
          <a:lstStyle/>
          <a:p>
            <a:pPr marL="0" indent="0" algn="just">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文氏洗滌器</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構造及功能</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文氏洗滌器</a:t>
            </a:r>
            <a:r>
              <a:rPr lang="en-US"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(Venturi Scrubber)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可以</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有效去除廢氣中直徑小於</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2 µm</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的微粒物質</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其除塵效率和靜電集塵器及袋濾室相當</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。由於文氏洗滌器使用多量的水，可以防止易燃物質著火，並</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具有吸收腐蝕性氣體</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的功能，</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較靜電集塵器及袋濾室更適用於</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可燃性</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或</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有害氣體</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的處理</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典型的文氏洗滌器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9.17)</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是由兩個錐體組合而成，</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錐體交接部位</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喉部</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面積較小，便於氣、液體之加速及混合</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。廢氣由頂部進入，和洗滌液相遇，流經喉部時，由於截面積縮小，</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高速氣體將洗滌液噴成霧狀而達到慣性衝擊去除微粒物質的目的</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流體通過喉部後，速度降低，經氣液分離器作用</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，乾淨氣體由頂端排出，而混入液體中的微粒物質則隨液體由氣液分離器底部排出。</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6531618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C2EDFB-EF0B-4AEF-9974-C8181DD3C55C}"/>
              </a:ext>
            </a:extLst>
          </p:cNvPr>
          <p:cNvSpPr>
            <a:spLocks noGrp="1"/>
          </p:cNvSpPr>
          <p:nvPr>
            <p:ph idx="1"/>
          </p:nvPr>
        </p:nvSpPr>
        <p:spPr>
          <a:xfrm>
            <a:off x="1420810" y="457199"/>
            <a:ext cx="4967289" cy="4279901"/>
          </a:xfrm>
        </p:spPr>
        <p:txBody>
          <a:bodyPr anchor="t">
            <a:normAutofit/>
          </a:bodyPr>
          <a:lstStyle/>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文氏洗滌器的</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除塵效率</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與其喉部</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壓差</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有關</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，喉部通常設有調節裝置，視氣體流量變化而調整，以</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維持固定的壓差及流速</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。壓差通常控制在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75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 250 cm</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水柱之間，喉部氣體流速約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180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m/sec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之間，洗滌水用量</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0.3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l/m</a:t>
            </a:r>
            <a:r>
              <a:rPr lang="en-GB" altLang="zh-TW" baseline="30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排氣。</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5" name="Picture 4">
            <a:extLst>
              <a:ext uri="{FF2B5EF4-FFF2-40B4-BE49-F238E27FC236}">
                <a16:creationId xmlns:a16="http://schemas.microsoft.com/office/drawing/2014/main" id="{2871E464-DB72-45D1-A64A-6C809F0963AF}"/>
              </a:ext>
            </a:extLst>
          </p:cNvPr>
          <p:cNvPicPr>
            <a:picLocks noChangeAspect="1"/>
          </p:cNvPicPr>
          <p:nvPr/>
        </p:nvPicPr>
        <p:blipFill>
          <a:blip r:embed="rId3"/>
          <a:stretch>
            <a:fillRect/>
          </a:stretch>
        </p:blipFill>
        <p:spPr>
          <a:xfrm>
            <a:off x="6521663" y="0"/>
            <a:ext cx="5670337" cy="463550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a:extLst>
              <a:ext uri="{FF2B5EF4-FFF2-40B4-BE49-F238E27FC236}">
                <a16:creationId xmlns:a16="http://schemas.microsoft.com/office/drawing/2014/main" id="{A654356E-4A73-4DB2-ACB2-981E2AB8F166}"/>
              </a:ext>
            </a:extLst>
          </p:cNvPr>
          <p:cNvPicPr>
            <a:picLocks noChangeAspect="1"/>
          </p:cNvPicPr>
          <p:nvPr/>
        </p:nvPicPr>
        <p:blipFill>
          <a:blip r:embed="rId4"/>
          <a:stretch>
            <a:fillRect/>
          </a:stretch>
        </p:blipFill>
        <p:spPr>
          <a:xfrm>
            <a:off x="2624712" y="4737100"/>
            <a:ext cx="9198988" cy="2038661"/>
          </a:xfrm>
          <a:prstGeom prst="rect">
            <a:avLst/>
          </a:prstGeom>
        </p:spPr>
      </p:pic>
    </p:spTree>
    <p:extLst>
      <p:ext uri="{BB962C8B-B14F-4D97-AF65-F5344CB8AC3E}">
        <p14:creationId xmlns:p14="http://schemas.microsoft.com/office/powerpoint/2010/main" val="102753213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4D63EB5-14BD-4571-B9BD-EF564ED8AFFB}"/>
              </a:ext>
            </a:extLst>
          </p:cNvPr>
          <p:cNvPicPr>
            <a:picLocks noChangeAspect="1"/>
          </p:cNvPicPr>
          <p:nvPr/>
        </p:nvPicPr>
        <p:blipFill>
          <a:blip r:embed="rId2"/>
          <a:stretch>
            <a:fillRect/>
          </a:stretch>
        </p:blipFill>
        <p:spPr>
          <a:xfrm>
            <a:off x="1495332" y="1540275"/>
            <a:ext cx="5162919" cy="3171825"/>
          </a:xfrm>
          <a:prstGeom prst="rect">
            <a:avLst/>
          </a:prstGeom>
        </p:spPr>
      </p:pic>
      <p:pic>
        <p:nvPicPr>
          <p:cNvPr id="5" name="圖片 4">
            <a:extLst>
              <a:ext uri="{FF2B5EF4-FFF2-40B4-BE49-F238E27FC236}">
                <a16:creationId xmlns:a16="http://schemas.microsoft.com/office/drawing/2014/main" id="{C3FF4839-4318-4796-BB5F-4660FE7E6A1E}"/>
              </a:ext>
            </a:extLst>
          </p:cNvPr>
          <p:cNvPicPr>
            <a:picLocks noChangeAspect="1"/>
          </p:cNvPicPr>
          <p:nvPr/>
        </p:nvPicPr>
        <p:blipFill>
          <a:blip r:embed="rId3"/>
          <a:stretch>
            <a:fillRect/>
          </a:stretch>
        </p:blipFill>
        <p:spPr>
          <a:xfrm>
            <a:off x="7159287" y="1540275"/>
            <a:ext cx="4229100" cy="3171825"/>
          </a:xfrm>
          <a:prstGeom prst="rect">
            <a:avLst/>
          </a:prstGeom>
        </p:spPr>
      </p:pic>
      <p:sp>
        <p:nvSpPr>
          <p:cNvPr id="9" name="文字方塊 8">
            <a:extLst>
              <a:ext uri="{FF2B5EF4-FFF2-40B4-BE49-F238E27FC236}">
                <a16:creationId xmlns:a16="http://schemas.microsoft.com/office/drawing/2014/main" id="{DF8AB8D6-9D2D-40AD-8422-1A5836FD1582}"/>
              </a:ext>
            </a:extLst>
          </p:cNvPr>
          <p:cNvSpPr txBox="1"/>
          <p:nvPr/>
        </p:nvSpPr>
        <p:spPr>
          <a:xfrm>
            <a:off x="3053269" y="4839434"/>
            <a:ext cx="2047043" cy="523220"/>
          </a:xfrm>
          <a:prstGeom prst="rect">
            <a:avLst/>
          </a:prstGeom>
          <a:noFill/>
        </p:spPr>
        <p:txBody>
          <a:bodyPr wrap="square">
            <a:spAutoFit/>
          </a:bodyPr>
          <a:lstStyle/>
          <a:p>
            <a:r>
              <a:rPr lang="zh-TW" altLang="en-US" sz="2800" dirty="0">
                <a:latin typeface="Times New Roman" panose="02020603050405020304" pitchFamily="18" charset="0"/>
                <a:ea typeface="DFKai-SB" panose="03000509000000000000" pitchFamily="65" charset="-120"/>
                <a:cs typeface="Times New Roman" panose="02020603050405020304" pitchFamily="18" charset="0"/>
              </a:rPr>
              <a:t>臥式洗滌塔</a:t>
            </a:r>
            <a:endParaRPr lang="zh-TW" altLang="en-US" sz="2800" dirty="0"/>
          </a:p>
        </p:txBody>
      </p:sp>
      <p:sp>
        <p:nvSpPr>
          <p:cNvPr id="10" name="文字方塊 9">
            <a:extLst>
              <a:ext uri="{FF2B5EF4-FFF2-40B4-BE49-F238E27FC236}">
                <a16:creationId xmlns:a16="http://schemas.microsoft.com/office/drawing/2014/main" id="{5B688D97-55BC-4EED-89FF-D921031EF47E}"/>
              </a:ext>
            </a:extLst>
          </p:cNvPr>
          <p:cNvSpPr txBox="1"/>
          <p:nvPr/>
        </p:nvSpPr>
        <p:spPr>
          <a:xfrm>
            <a:off x="8250315" y="4861076"/>
            <a:ext cx="2047043" cy="523220"/>
          </a:xfrm>
          <a:prstGeom prst="rect">
            <a:avLst/>
          </a:prstGeom>
          <a:noFill/>
        </p:spPr>
        <p:txBody>
          <a:bodyPr wrap="square">
            <a:spAutoFit/>
          </a:bodyPr>
          <a:lstStyle/>
          <a:p>
            <a:r>
              <a:rPr lang="zh-TW" altLang="en-US" sz="2800" dirty="0">
                <a:latin typeface="Times New Roman" panose="02020603050405020304" pitchFamily="18" charset="0"/>
                <a:ea typeface="DFKai-SB" panose="03000509000000000000" pitchFamily="65" charset="-120"/>
                <a:cs typeface="Times New Roman" panose="02020603050405020304" pitchFamily="18" charset="0"/>
              </a:rPr>
              <a:t>立式洗滌塔</a:t>
            </a:r>
            <a:endParaRPr lang="zh-TW" altLang="en-US" sz="2800" dirty="0"/>
          </a:p>
        </p:txBody>
      </p:sp>
    </p:spTree>
    <p:extLst>
      <p:ext uri="{BB962C8B-B14F-4D97-AF65-F5344CB8AC3E}">
        <p14:creationId xmlns:p14="http://schemas.microsoft.com/office/powerpoint/2010/main" val="1306560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82C065-6D69-472A-9931-49B40310677E}"/>
              </a:ext>
            </a:extLst>
          </p:cNvPr>
          <p:cNvSpPr>
            <a:spLocks noGrp="1"/>
          </p:cNvSpPr>
          <p:nvPr>
            <p:ph idx="1"/>
          </p:nvPr>
        </p:nvSpPr>
        <p:spPr>
          <a:xfrm>
            <a:off x="1484310" y="381000"/>
            <a:ext cx="10018713" cy="6146799"/>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壓差及除塵效率</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壓差</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係指</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氣體進入文氏洗滌器喉部前後的壓力差</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，主要是由於氣體</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氣、液體</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通過喉部產生的</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摩擦力</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加速液體所喪失的</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動能</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en-GB" altLang="zh-TW" dirty="0">
                <a:latin typeface="Times New Roman" panose="02020603050405020304" pitchFamily="18" charset="0"/>
                <a:ea typeface="DFKai-SB" panose="03000509000000000000" pitchFamily="65" charset="-120"/>
                <a:cs typeface="Times New Roman" panose="02020603050405020304" pitchFamily="18" charset="0"/>
              </a:rPr>
              <a:t>Calvert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假設液體加速</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是造成能量損失的主要原因</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即不考慮摩擦力的影響</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，壓差應和喉部流速平方成正比。</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en-GB" altLang="zh-TW"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(9-48)</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r>
              <a:rPr lang="en-GB" dirty="0">
                <a:latin typeface="Times New Roman" panose="02020603050405020304" pitchFamily="18" charset="0"/>
                <a:ea typeface="DFKai-SB" panose="03000509000000000000" pitchFamily="65" charset="-120"/>
                <a:cs typeface="Times New Roman" panose="02020603050405020304" pitchFamily="18" charset="0"/>
              </a:rPr>
              <a:t>Calvert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公式可以準確預測</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低液</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氣流量比</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gal/1000 ft</a:t>
            </a:r>
            <a:r>
              <a:rPr lang="en-GB" altLang="zh-TW" baseline="30000" dirty="0">
                <a:latin typeface="Times New Roman" panose="02020603050405020304" pitchFamily="18" charset="0"/>
                <a:ea typeface="DFKai-SB" panose="03000509000000000000" pitchFamily="65" charset="-120"/>
                <a:cs typeface="Times New Roman" panose="02020603050405020304" pitchFamily="18" charset="0"/>
              </a:rPr>
              <a:t>3</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時的壓差，但當液</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氣流量比達到</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12 gal/1000 ft</a:t>
            </a:r>
            <a:r>
              <a:rPr lang="en-US" altLang="zh-TW" baseline="30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時，實驗數值約為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(9-48)</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所預測之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80%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5" name="Picture 4">
            <a:extLst>
              <a:ext uri="{FF2B5EF4-FFF2-40B4-BE49-F238E27FC236}">
                <a16:creationId xmlns:a16="http://schemas.microsoft.com/office/drawing/2014/main" id="{D6E95653-F67D-4397-948E-A5E19A46BD9E}"/>
              </a:ext>
            </a:extLst>
          </p:cNvPr>
          <p:cNvPicPr>
            <a:picLocks noChangeAspect="1"/>
          </p:cNvPicPr>
          <p:nvPr/>
        </p:nvPicPr>
        <p:blipFill>
          <a:blip r:embed="rId2"/>
          <a:stretch>
            <a:fillRect/>
          </a:stretch>
        </p:blipFill>
        <p:spPr>
          <a:xfrm>
            <a:off x="4219575" y="3157537"/>
            <a:ext cx="3752850" cy="542925"/>
          </a:xfrm>
          <a:prstGeom prst="rect">
            <a:avLst/>
          </a:prstGeom>
        </p:spPr>
      </p:pic>
      <p:pic>
        <p:nvPicPr>
          <p:cNvPr id="7" name="Picture 6">
            <a:extLst>
              <a:ext uri="{FF2B5EF4-FFF2-40B4-BE49-F238E27FC236}">
                <a16:creationId xmlns:a16="http://schemas.microsoft.com/office/drawing/2014/main" id="{35E397E7-9636-47CE-8023-56392FC42920}"/>
              </a:ext>
            </a:extLst>
          </p:cNvPr>
          <p:cNvPicPr>
            <a:picLocks noChangeAspect="1"/>
          </p:cNvPicPr>
          <p:nvPr/>
        </p:nvPicPr>
        <p:blipFill>
          <a:blip r:embed="rId3"/>
          <a:stretch>
            <a:fillRect/>
          </a:stretch>
        </p:blipFill>
        <p:spPr>
          <a:xfrm>
            <a:off x="1870250" y="3877467"/>
            <a:ext cx="6567312" cy="1154113"/>
          </a:xfrm>
          <a:prstGeom prst="rect">
            <a:avLst/>
          </a:prstGeom>
        </p:spPr>
      </p:pic>
    </p:spTree>
    <p:extLst>
      <p:ext uri="{BB962C8B-B14F-4D97-AF65-F5344CB8AC3E}">
        <p14:creationId xmlns:p14="http://schemas.microsoft.com/office/powerpoint/2010/main" val="107715676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E0B5BE-C2C0-43F6-89BB-D56FFDAB5574}"/>
              </a:ext>
            </a:extLst>
          </p:cNvPr>
          <p:cNvSpPr>
            <a:spLocks noGrp="1"/>
          </p:cNvSpPr>
          <p:nvPr>
            <p:ph idx="1"/>
          </p:nvPr>
        </p:nvSpPr>
        <p:spPr>
          <a:xfrm>
            <a:off x="1484310" y="342900"/>
            <a:ext cx="10018713" cy="6095999"/>
          </a:xfrm>
        </p:spPr>
        <p:txBody>
          <a:bodyPr>
            <a:normAutofit fontScale="92500"/>
          </a:bodyPr>
          <a:lstStyle/>
          <a:p>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Hesketh</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發現</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壓差不僅和流速平方成正比</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，而且與</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氣體密度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喉部截面積</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有關</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en-US" altLang="zh-TW" dirty="0">
                <a:latin typeface="Times New Roman" panose="02020603050405020304" pitchFamily="18" charset="0"/>
                <a:ea typeface="DFKai-SB" panose="03000509000000000000" pitchFamily="65" charset="-120"/>
                <a:cs typeface="Times New Roman" panose="02020603050405020304" pitchFamily="18" charset="0"/>
              </a:rPr>
              <a:t>                                                                                                                      (9-49)</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此公式準確預測</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150 – 300 ft/s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流速下的壓差。圖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9.18</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為文氏洗滌器的實測壓差與</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Calvert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公式及</a:t>
            </a:r>
            <a:r>
              <a:rPr lang="en-GB" altLang="zh-TW" dirty="0" err="1">
                <a:latin typeface="Times New Roman" panose="02020603050405020304" pitchFamily="18" charset="0"/>
                <a:ea typeface="DFKai-SB" panose="03000509000000000000" pitchFamily="65" charset="-120"/>
                <a:cs typeface="Times New Roman" panose="02020603050405020304" pitchFamily="18" charset="0"/>
              </a:rPr>
              <a:t>Hesketh</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公式之計算值比較圖。</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Calvert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公式計算的壓差比實測值約高</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10-20%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GB" altLang="zh-TW" dirty="0" err="1">
                <a:latin typeface="Times New Roman" panose="02020603050405020304" pitchFamily="18" charset="0"/>
                <a:ea typeface="DFKai-SB" panose="03000509000000000000" pitchFamily="65" charset="-120"/>
                <a:cs typeface="Times New Roman" panose="02020603050405020304" pitchFamily="18" charset="0"/>
              </a:rPr>
              <a:t>Hesketh</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公式則較不適用於高流速</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(V</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&gt;350 ft/s)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的狀況。</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p:txBody>
      </p:sp>
      <p:pic>
        <p:nvPicPr>
          <p:cNvPr id="5" name="Picture 4">
            <a:extLst>
              <a:ext uri="{FF2B5EF4-FFF2-40B4-BE49-F238E27FC236}">
                <a16:creationId xmlns:a16="http://schemas.microsoft.com/office/drawing/2014/main" id="{D9A0B195-CC4B-4083-ACAF-B0D28570A489}"/>
              </a:ext>
            </a:extLst>
          </p:cNvPr>
          <p:cNvPicPr>
            <a:picLocks noChangeAspect="1"/>
          </p:cNvPicPr>
          <p:nvPr/>
        </p:nvPicPr>
        <p:blipFill>
          <a:blip r:embed="rId2"/>
          <a:stretch>
            <a:fillRect/>
          </a:stretch>
        </p:blipFill>
        <p:spPr>
          <a:xfrm>
            <a:off x="1585118" y="1324464"/>
            <a:ext cx="6194425" cy="801891"/>
          </a:xfrm>
          <a:prstGeom prst="rect">
            <a:avLst/>
          </a:prstGeom>
        </p:spPr>
      </p:pic>
      <p:pic>
        <p:nvPicPr>
          <p:cNvPr id="7" name="Picture 6">
            <a:extLst>
              <a:ext uri="{FF2B5EF4-FFF2-40B4-BE49-F238E27FC236}">
                <a16:creationId xmlns:a16="http://schemas.microsoft.com/office/drawing/2014/main" id="{6CAF1DD8-2F6F-4FBC-9691-F5045CAD548A}"/>
              </a:ext>
            </a:extLst>
          </p:cNvPr>
          <p:cNvPicPr>
            <a:picLocks noChangeAspect="1"/>
          </p:cNvPicPr>
          <p:nvPr/>
        </p:nvPicPr>
        <p:blipFill>
          <a:blip r:embed="rId3"/>
          <a:stretch>
            <a:fillRect/>
          </a:stretch>
        </p:blipFill>
        <p:spPr>
          <a:xfrm>
            <a:off x="1585118" y="2273300"/>
            <a:ext cx="3895296" cy="2235200"/>
          </a:xfrm>
          <a:prstGeom prst="rect">
            <a:avLst/>
          </a:prstGeom>
        </p:spPr>
      </p:pic>
    </p:spTree>
    <p:extLst>
      <p:ext uri="{BB962C8B-B14F-4D97-AF65-F5344CB8AC3E}">
        <p14:creationId xmlns:p14="http://schemas.microsoft.com/office/powerpoint/2010/main" val="35429065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087DCB-A08D-48B7-B4D7-453EA2B16401}"/>
              </a:ext>
            </a:extLst>
          </p:cNvPr>
          <p:cNvSpPr>
            <a:spLocks noGrp="1"/>
          </p:cNvSpPr>
          <p:nvPr>
            <p:ph idx="1"/>
          </p:nvPr>
        </p:nvSpPr>
        <p:spPr>
          <a:xfrm>
            <a:off x="1484310" y="584201"/>
            <a:ext cx="10018713" cy="5207000"/>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穿透率</a:t>
            </a:r>
            <a:r>
              <a:rPr lang="en-GB" altLang="zh-TW" b="1" dirty="0">
                <a:latin typeface="Times New Roman" panose="02020603050405020304" pitchFamily="18" charset="0"/>
                <a:ea typeface="DFKai-SB" panose="03000509000000000000" pitchFamily="65" charset="-120"/>
                <a:cs typeface="Times New Roman" panose="02020603050405020304" pitchFamily="18" charset="0"/>
              </a:rPr>
              <a:t>(P</a:t>
            </a:r>
            <a:r>
              <a:rPr lang="en-GB" altLang="zh-TW" b="1" baseline="-25000" dirty="0">
                <a:latin typeface="Times New Roman" panose="02020603050405020304" pitchFamily="18" charset="0"/>
                <a:ea typeface="DFKai-SB" panose="03000509000000000000" pitchFamily="65" charset="-120"/>
                <a:cs typeface="Times New Roman" panose="02020603050405020304" pitchFamily="18" charset="0"/>
              </a:rPr>
              <a:t>t</a:t>
            </a:r>
            <a:r>
              <a:rPr lang="en-GB" altLang="zh-TW" b="1"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及去除效率</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單一粒徑的</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穿透率</a:t>
            </a:r>
            <a:r>
              <a:rPr lang="en-GB"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P</a:t>
            </a:r>
            <a:r>
              <a:rPr lang="en-GB" altLang="zh-TW" b="1"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t</a:t>
            </a:r>
            <a:r>
              <a:rPr lang="en-GB"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(d</a:t>
            </a:r>
            <a:r>
              <a:rPr lang="en-GB" altLang="zh-TW" b="1"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p</a:t>
            </a:r>
            <a:r>
              <a:rPr lang="en-GB"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a:t>
            </a: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當去除效率接近</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100%</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時</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Calvert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關係式為</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4557B603-30C7-4B1E-B5D2-07DB19134273}"/>
              </a:ext>
            </a:extLst>
          </p:cNvPr>
          <p:cNvPicPr>
            <a:picLocks noChangeAspect="1"/>
          </p:cNvPicPr>
          <p:nvPr/>
        </p:nvPicPr>
        <p:blipFill>
          <a:blip r:embed="rId2"/>
          <a:stretch>
            <a:fillRect/>
          </a:stretch>
        </p:blipFill>
        <p:spPr>
          <a:xfrm>
            <a:off x="6143624" y="1613360"/>
            <a:ext cx="3946525" cy="570582"/>
          </a:xfrm>
          <a:prstGeom prst="rect">
            <a:avLst/>
          </a:prstGeom>
        </p:spPr>
      </p:pic>
      <p:pic>
        <p:nvPicPr>
          <p:cNvPr id="7" name="Picture 6">
            <a:extLst>
              <a:ext uri="{FF2B5EF4-FFF2-40B4-BE49-F238E27FC236}">
                <a16:creationId xmlns:a16="http://schemas.microsoft.com/office/drawing/2014/main" id="{5B329332-025C-49C8-A284-E85B40F96D4D}"/>
              </a:ext>
            </a:extLst>
          </p:cNvPr>
          <p:cNvPicPr>
            <a:picLocks noChangeAspect="1"/>
          </p:cNvPicPr>
          <p:nvPr/>
        </p:nvPicPr>
        <p:blipFill>
          <a:blip r:embed="rId3"/>
          <a:stretch>
            <a:fillRect/>
          </a:stretch>
        </p:blipFill>
        <p:spPr>
          <a:xfrm>
            <a:off x="6143624" y="3187701"/>
            <a:ext cx="5819775" cy="1314450"/>
          </a:xfrm>
          <a:prstGeom prst="rect">
            <a:avLst/>
          </a:prstGeom>
        </p:spPr>
      </p:pic>
      <p:pic>
        <p:nvPicPr>
          <p:cNvPr id="9" name="Picture 8">
            <a:extLst>
              <a:ext uri="{FF2B5EF4-FFF2-40B4-BE49-F238E27FC236}">
                <a16:creationId xmlns:a16="http://schemas.microsoft.com/office/drawing/2014/main" id="{D9AC6E83-46CE-4988-A5F6-C48CA8263FC0}"/>
              </a:ext>
            </a:extLst>
          </p:cNvPr>
          <p:cNvPicPr>
            <a:picLocks noChangeAspect="1"/>
          </p:cNvPicPr>
          <p:nvPr/>
        </p:nvPicPr>
        <p:blipFill>
          <a:blip r:embed="rId4"/>
          <a:stretch>
            <a:fillRect/>
          </a:stretch>
        </p:blipFill>
        <p:spPr>
          <a:xfrm>
            <a:off x="1484310" y="3638550"/>
            <a:ext cx="4448925" cy="3219450"/>
          </a:xfrm>
          <a:prstGeom prst="rect">
            <a:avLst/>
          </a:prstGeom>
        </p:spPr>
      </p:pic>
    </p:spTree>
    <p:extLst>
      <p:ext uri="{BB962C8B-B14F-4D97-AF65-F5344CB8AC3E}">
        <p14:creationId xmlns:p14="http://schemas.microsoft.com/office/powerpoint/2010/main" val="14504458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37F9D7-98D1-4582-848E-0F024D7E38F5}"/>
              </a:ext>
            </a:extLst>
          </p:cNvPr>
          <p:cNvSpPr>
            <a:spLocks noGrp="1"/>
          </p:cNvSpPr>
          <p:nvPr>
            <p:ph idx="1"/>
          </p:nvPr>
        </p:nvSpPr>
        <p:spPr>
          <a:xfrm>
            <a:off x="1484310" y="167148"/>
            <a:ext cx="10018713" cy="6932151"/>
          </a:xfrm>
        </p:spPr>
        <p:txBody>
          <a:bodyPr>
            <a:normAutofit fontScale="92500" lnSpcReduction="20000"/>
          </a:bodyPr>
          <a:lstStyle/>
          <a:p>
            <a:endParaRPr lang="en-US" altLang="zh-TW" dirty="0"/>
          </a:p>
          <a:p>
            <a:endParaRPr lang="en-US" altLang="zh-TW" dirty="0"/>
          </a:p>
          <a:p>
            <a:endParaRPr lang="en-US" altLang="zh-TW" dirty="0"/>
          </a:p>
          <a:p>
            <a:endParaRPr lang="en-US" altLang="zh-TW" dirty="0"/>
          </a:p>
          <a:p>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Hesketh</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之研究結論顯示，</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去除大於</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µm</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的微粒</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，文氏洗滌器有</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100%</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的效率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對於粒徑小於</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µm</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微粒</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a:t>
            </a:r>
            <a:r>
              <a:rPr lang="zh-TW" altLang="en-US"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總穿透率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，可表示如下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總穿透率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指未被文氏洗滌器收集去除的微粒物質的百分比</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p>
          <a:p>
            <a:endParaRPr lang="en-US" dirty="0"/>
          </a:p>
          <a:p>
            <a:endParaRPr lang="en-US" dirty="0"/>
          </a:p>
          <a:p>
            <a:endParaRPr lang="en-US" dirty="0"/>
          </a:p>
          <a:p>
            <a:endParaRPr lang="en-GB" dirty="0"/>
          </a:p>
        </p:txBody>
      </p:sp>
      <p:pic>
        <p:nvPicPr>
          <p:cNvPr id="5" name="Picture 4">
            <a:extLst>
              <a:ext uri="{FF2B5EF4-FFF2-40B4-BE49-F238E27FC236}">
                <a16:creationId xmlns:a16="http://schemas.microsoft.com/office/drawing/2014/main" id="{BF0D373B-205D-49A5-AF83-2A41F724903A}"/>
              </a:ext>
            </a:extLst>
          </p:cNvPr>
          <p:cNvPicPr>
            <a:picLocks noChangeAspect="1"/>
          </p:cNvPicPr>
          <p:nvPr/>
        </p:nvPicPr>
        <p:blipFill>
          <a:blip r:embed="rId2"/>
          <a:stretch>
            <a:fillRect/>
          </a:stretch>
        </p:blipFill>
        <p:spPr>
          <a:xfrm>
            <a:off x="1986116" y="1655660"/>
            <a:ext cx="5347825" cy="851133"/>
          </a:xfrm>
          <a:prstGeom prst="rect">
            <a:avLst/>
          </a:prstGeom>
        </p:spPr>
      </p:pic>
      <p:pic>
        <p:nvPicPr>
          <p:cNvPr id="7" name="Picture 6">
            <a:extLst>
              <a:ext uri="{FF2B5EF4-FFF2-40B4-BE49-F238E27FC236}">
                <a16:creationId xmlns:a16="http://schemas.microsoft.com/office/drawing/2014/main" id="{EEDE16C3-8441-46ED-8CC8-6F7016EB4950}"/>
              </a:ext>
            </a:extLst>
          </p:cNvPr>
          <p:cNvPicPr>
            <a:picLocks noChangeAspect="1"/>
          </p:cNvPicPr>
          <p:nvPr/>
        </p:nvPicPr>
        <p:blipFill>
          <a:blip r:embed="rId3"/>
          <a:stretch>
            <a:fillRect/>
          </a:stretch>
        </p:blipFill>
        <p:spPr>
          <a:xfrm>
            <a:off x="1578416" y="2649832"/>
            <a:ext cx="5755525" cy="2743008"/>
          </a:xfrm>
          <a:prstGeom prst="rect">
            <a:avLst/>
          </a:prstGeom>
        </p:spPr>
      </p:pic>
      <p:pic>
        <p:nvPicPr>
          <p:cNvPr id="9" name="Picture 8">
            <a:extLst>
              <a:ext uri="{FF2B5EF4-FFF2-40B4-BE49-F238E27FC236}">
                <a16:creationId xmlns:a16="http://schemas.microsoft.com/office/drawing/2014/main" id="{09026A11-5695-4A6A-BFDF-093515A6A032}"/>
              </a:ext>
            </a:extLst>
          </p:cNvPr>
          <p:cNvPicPr>
            <a:picLocks noChangeAspect="1"/>
          </p:cNvPicPr>
          <p:nvPr/>
        </p:nvPicPr>
        <p:blipFill>
          <a:blip r:embed="rId4"/>
          <a:stretch>
            <a:fillRect/>
          </a:stretch>
        </p:blipFill>
        <p:spPr>
          <a:xfrm>
            <a:off x="3455987" y="6070681"/>
            <a:ext cx="6372225" cy="733425"/>
          </a:xfrm>
          <a:prstGeom prst="rect">
            <a:avLst/>
          </a:prstGeom>
        </p:spPr>
      </p:pic>
    </p:spTree>
    <p:extLst>
      <p:ext uri="{BB962C8B-B14F-4D97-AF65-F5344CB8AC3E}">
        <p14:creationId xmlns:p14="http://schemas.microsoft.com/office/powerpoint/2010/main" val="39216883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43C98-73FC-4558-A788-BB65975629AA}"/>
              </a:ext>
            </a:extLst>
          </p:cNvPr>
          <p:cNvSpPr>
            <a:spLocks noGrp="1"/>
          </p:cNvSpPr>
          <p:nvPr>
            <p:ph idx="1"/>
          </p:nvPr>
        </p:nvSpPr>
        <p:spPr>
          <a:xfrm>
            <a:off x="1484310" y="279401"/>
            <a:ext cx="4281489" cy="5511800"/>
          </a:xfrm>
        </p:spPr>
        <p:txBody>
          <a:bodyPr anchor="t">
            <a:normAutofit/>
          </a:bodyPr>
          <a:lstStyle/>
          <a:p>
            <a:pPr algn="just"/>
            <a:r>
              <a:rPr lang="zh-TW" altLang="en-US" sz="2200" dirty="0">
                <a:latin typeface="Times New Roman" panose="02020603050405020304" pitchFamily="18" charset="0"/>
                <a:ea typeface="DFKai-SB" panose="03000509000000000000" pitchFamily="65" charset="-120"/>
                <a:cs typeface="Times New Roman" panose="02020603050405020304" pitchFamily="18" charset="0"/>
              </a:rPr>
              <a:t>一定大小的微粒去除效率和喉部流速的關係可以由實驗方法求得，如果將不同大小微粒物質在不同流速</a:t>
            </a:r>
            <a:r>
              <a:rPr lang="en-US" altLang="zh-TW" sz="2200"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sz="2200" dirty="0">
                <a:latin typeface="Times New Roman" panose="02020603050405020304" pitchFamily="18" charset="0"/>
                <a:ea typeface="DFKai-SB" panose="03000509000000000000" pitchFamily="65" charset="-120"/>
                <a:cs typeface="Times New Roman" panose="02020603050405020304" pitchFamily="18" charset="0"/>
              </a:rPr>
              <a:t>或壓差</a:t>
            </a:r>
            <a:r>
              <a:rPr lang="en-US" altLang="zh-TW" sz="2200"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sz="2200" dirty="0">
                <a:latin typeface="Times New Roman" panose="02020603050405020304" pitchFamily="18" charset="0"/>
                <a:ea typeface="DFKai-SB" panose="03000509000000000000" pitchFamily="65" charset="-120"/>
                <a:cs typeface="Times New Roman" panose="02020603050405020304" pitchFamily="18" charset="0"/>
              </a:rPr>
              <a:t>下的去除效率對微粒直徑繪圖，可得類似圖</a:t>
            </a:r>
            <a:r>
              <a:rPr lang="en-US" altLang="zh-TW" sz="2200" dirty="0">
                <a:latin typeface="Times New Roman" panose="02020603050405020304" pitchFamily="18" charset="0"/>
                <a:ea typeface="DFKai-SB" panose="03000509000000000000" pitchFamily="65" charset="-120"/>
                <a:cs typeface="Times New Roman" panose="02020603050405020304" pitchFamily="18" charset="0"/>
              </a:rPr>
              <a:t>9.19</a:t>
            </a:r>
            <a:r>
              <a:rPr lang="zh-TW" altLang="en-US" sz="2200" dirty="0">
                <a:latin typeface="Times New Roman" panose="02020603050405020304" pitchFamily="18" charset="0"/>
                <a:ea typeface="DFKai-SB" panose="03000509000000000000" pitchFamily="65" charset="-120"/>
                <a:cs typeface="Times New Roman" panose="02020603050405020304" pitchFamily="18" charset="0"/>
              </a:rPr>
              <a:t>的效率圖，因此</a:t>
            </a:r>
            <a:r>
              <a:rPr lang="zh-TW" altLang="en-US" sz="22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只要微粒物質顆粒大小分佈已知，由效率圖即可求得總去除效率</a:t>
            </a:r>
            <a:r>
              <a:rPr lang="zh-TW" altLang="en-US" sz="2200"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sz="2200"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sz="2200" dirty="0">
                <a:latin typeface="Times New Roman" panose="02020603050405020304" pitchFamily="18" charset="0"/>
                <a:ea typeface="DFKai-SB" panose="03000509000000000000" pitchFamily="65" charset="-120"/>
                <a:cs typeface="Times New Roman" panose="02020603050405020304" pitchFamily="18" charset="0"/>
              </a:rPr>
              <a:t>對</a:t>
            </a:r>
            <a:r>
              <a:rPr lang="en-GB" altLang="zh-TW" sz="2200" dirty="0">
                <a:latin typeface="Times New Roman" panose="02020603050405020304" pitchFamily="18" charset="0"/>
                <a:ea typeface="DFKai-SB" panose="03000509000000000000" pitchFamily="65" charset="-120"/>
                <a:cs typeface="Times New Roman" panose="02020603050405020304" pitchFamily="18" charset="0"/>
              </a:rPr>
              <a:t>Calvert</a:t>
            </a:r>
            <a:r>
              <a:rPr lang="zh-TW" altLang="en-US" sz="2200" dirty="0">
                <a:latin typeface="Times New Roman" panose="02020603050405020304" pitchFamily="18" charset="0"/>
                <a:ea typeface="DFKai-SB" panose="03000509000000000000" pitchFamily="65" charset="-120"/>
                <a:cs typeface="Times New Roman" panose="02020603050405020304" pitchFamily="18" charset="0"/>
              </a:rPr>
              <a:t>公式而言，文氏洗滌器之去除效率可表示為</a:t>
            </a:r>
            <a:endParaRPr lang="en-GB" altLang="zh-TW" sz="2200"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sz="1600" dirty="0"/>
          </a:p>
          <a:p>
            <a:endParaRPr lang="en-GB" sz="1600" dirty="0"/>
          </a:p>
          <a:p>
            <a:endParaRPr lang="en-GB" sz="1600" dirty="0"/>
          </a:p>
          <a:p>
            <a:endParaRPr lang="en-GB" sz="1600" dirty="0"/>
          </a:p>
          <a:p>
            <a:endParaRPr lang="en-GB" sz="1600" dirty="0"/>
          </a:p>
          <a:p>
            <a:endParaRPr lang="en-GB" sz="1600" dirty="0"/>
          </a:p>
        </p:txBody>
      </p:sp>
      <p:pic>
        <p:nvPicPr>
          <p:cNvPr id="5" name="Picture 4">
            <a:extLst>
              <a:ext uri="{FF2B5EF4-FFF2-40B4-BE49-F238E27FC236}">
                <a16:creationId xmlns:a16="http://schemas.microsoft.com/office/drawing/2014/main" id="{680E56EE-34BC-40A0-A161-A2D635C8FB2C}"/>
              </a:ext>
            </a:extLst>
          </p:cNvPr>
          <p:cNvPicPr>
            <a:picLocks noChangeAspect="1"/>
          </p:cNvPicPr>
          <p:nvPr/>
        </p:nvPicPr>
        <p:blipFill>
          <a:blip r:embed="rId3"/>
          <a:stretch>
            <a:fillRect/>
          </a:stretch>
        </p:blipFill>
        <p:spPr>
          <a:xfrm>
            <a:off x="6039175" y="90950"/>
            <a:ext cx="6076189" cy="655114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a:extLst>
              <a:ext uri="{FF2B5EF4-FFF2-40B4-BE49-F238E27FC236}">
                <a16:creationId xmlns:a16="http://schemas.microsoft.com/office/drawing/2014/main" id="{1084F2C3-2988-49DB-9264-1BB854304483}"/>
              </a:ext>
            </a:extLst>
          </p:cNvPr>
          <p:cNvPicPr>
            <a:picLocks noChangeAspect="1"/>
          </p:cNvPicPr>
          <p:nvPr/>
        </p:nvPicPr>
        <p:blipFill>
          <a:blip r:embed="rId4"/>
          <a:stretch>
            <a:fillRect/>
          </a:stretch>
        </p:blipFill>
        <p:spPr>
          <a:xfrm>
            <a:off x="1555749" y="4483100"/>
            <a:ext cx="4210050" cy="1752600"/>
          </a:xfrm>
          <a:prstGeom prst="rect">
            <a:avLst/>
          </a:prstGeom>
        </p:spPr>
      </p:pic>
    </p:spTree>
    <p:extLst>
      <p:ext uri="{BB962C8B-B14F-4D97-AF65-F5344CB8AC3E}">
        <p14:creationId xmlns:p14="http://schemas.microsoft.com/office/powerpoint/2010/main" val="9198829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E074EA-4DBE-4922-8EAE-26A28B5AF6C8}"/>
              </a:ext>
            </a:extLst>
          </p:cNvPr>
          <p:cNvSpPr>
            <a:spLocks noGrp="1"/>
          </p:cNvSpPr>
          <p:nvPr>
            <p:ph idx="1"/>
          </p:nvPr>
        </p:nvSpPr>
        <p:spPr>
          <a:xfrm>
            <a:off x="1484310" y="736601"/>
            <a:ext cx="10018713" cy="5054600"/>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設計步驟與範例</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設計步驟</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由進氣中微粒物質</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質量分布曲線</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去除效率</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9.19)</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計算</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總穿透率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求出壓差與總穿透率的關係</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根據</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進氣微粒負荷</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排氣許可標準</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求得</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許可穿透率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比較</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之結果即可求得所需之</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壓差</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，再利用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(9-49)</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式即可求得不同</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液</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氣流量比</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(L/G)</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下，</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截面積的大小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222148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8FCCB-4CE9-426C-8C7F-43C08C0E732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6F73F39-3273-4A89-8046-946F32EC1C7A}"/>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152DC66-EF22-4A00-8085-ADB2351D7791}"/>
              </a:ext>
            </a:extLst>
          </p:cNvPr>
          <p:cNvPicPr>
            <a:picLocks noChangeAspect="1"/>
          </p:cNvPicPr>
          <p:nvPr/>
        </p:nvPicPr>
        <p:blipFill>
          <a:blip r:embed="rId2"/>
          <a:stretch>
            <a:fillRect/>
          </a:stretch>
        </p:blipFill>
        <p:spPr>
          <a:xfrm>
            <a:off x="3393164" y="-43709"/>
            <a:ext cx="6201004" cy="4964215"/>
          </a:xfrm>
          <a:prstGeom prst="rect">
            <a:avLst/>
          </a:prstGeom>
        </p:spPr>
      </p:pic>
      <p:pic>
        <p:nvPicPr>
          <p:cNvPr id="7" name="Picture 6">
            <a:extLst>
              <a:ext uri="{FF2B5EF4-FFF2-40B4-BE49-F238E27FC236}">
                <a16:creationId xmlns:a16="http://schemas.microsoft.com/office/drawing/2014/main" id="{88AADF90-178E-4686-B928-CFC341A14CBC}"/>
              </a:ext>
            </a:extLst>
          </p:cNvPr>
          <p:cNvPicPr>
            <a:picLocks noChangeAspect="1"/>
          </p:cNvPicPr>
          <p:nvPr/>
        </p:nvPicPr>
        <p:blipFill>
          <a:blip r:embed="rId3"/>
          <a:stretch>
            <a:fillRect/>
          </a:stretch>
        </p:blipFill>
        <p:spPr>
          <a:xfrm>
            <a:off x="3497598" y="4920506"/>
            <a:ext cx="5992136" cy="2004411"/>
          </a:xfrm>
          <a:prstGeom prst="rect">
            <a:avLst/>
          </a:prstGeom>
        </p:spPr>
      </p:pic>
    </p:spTree>
    <p:extLst>
      <p:ext uri="{BB962C8B-B14F-4D97-AF65-F5344CB8AC3E}">
        <p14:creationId xmlns:p14="http://schemas.microsoft.com/office/powerpoint/2010/main" val="42879263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1D0435-A165-303B-7EBC-CE2146148375}"/>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11D8EEB-7D51-41FF-2670-9378BAC6B394}"/>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08961433-85B5-5FE9-EC43-07679D46427C}"/>
              </a:ext>
            </a:extLst>
          </p:cNvPr>
          <p:cNvPicPr>
            <a:picLocks noChangeAspect="1"/>
          </p:cNvPicPr>
          <p:nvPr/>
        </p:nvPicPr>
        <p:blipFill>
          <a:blip r:embed="rId2"/>
          <a:stretch>
            <a:fillRect/>
          </a:stretch>
        </p:blipFill>
        <p:spPr>
          <a:xfrm>
            <a:off x="1965873" y="685800"/>
            <a:ext cx="8260253" cy="5303457"/>
          </a:xfrm>
          <a:prstGeom prst="rect">
            <a:avLst/>
          </a:prstGeom>
        </p:spPr>
      </p:pic>
    </p:spTree>
    <p:extLst>
      <p:ext uri="{BB962C8B-B14F-4D97-AF65-F5344CB8AC3E}">
        <p14:creationId xmlns:p14="http://schemas.microsoft.com/office/powerpoint/2010/main" val="1969853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6EE22-23EC-45B8-ABBC-DD28C23CB0E3}"/>
              </a:ext>
            </a:extLst>
          </p:cNvPr>
          <p:cNvSpPr>
            <a:spLocks noGrp="1"/>
          </p:cNvSpPr>
          <p:nvPr>
            <p:ph idx="1"/>
          </p:nvPr>
        </p:nvSpPr>
        <p:spPr>
          <a:xfrm>
            <a:off x="1484310" y="431801"/>
            <a:ext cx="10018713" cy="5359400"/>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其他濕式集塵器之設計</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一般而言，</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噴水式洗滌器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(Spray Scrubber, Gravity Scrubber)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填充塔洗滌器</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分離效率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可以表示為</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式中，</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N</a:t>
            </a:r>
            <a:r>
              <a:rPr lang="en-US" altLang="zh-TW"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為輸送單位的數目</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 of Transfer Units)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填充塔洗滌器</a:t>
            </a:r>
            <a:endParaRPr lang="en-GB" b="1"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4BB708E5-90FB-4208-94CE-0F96C400B762}"/>
              </a:ext>
            </a:extLst>
          </p:cNvPr>
          <p:cNvPicPr>
            <a:picLocks noChangeAspect="1"/>
          </p:cNvPicPr>
          <p:nvPr/>
        </p:nvPicPr>
        <p:blipFill>
          <a:blip r:embed="rId2"/>
          <a:stretch>
            <a:fillRect/>
          </a:stretch>
        </p:blipFill>
        <p:spPr>
          <a:xfrm>
            <a:off x="4960937" y="1584325"/>
            <a:ext cx="2524125" cy="590550"/>
          </a:xfrm>
          <a:prstGeom prst="rect">
            <a:avLst/>
          </a:prstGeom>
        </p:spPr>
      </p:pic>
      <p:pic>
        <p:nvPicPr>
          <p:cNvPr id="7" name="Picture 6">
            <a:extLst>
              <a:ext uri="{FF2B5EF4-FFF2-40B4-BE49-F238E27FC236}">
                <a16:creationId xmlns:a16="http://schemas.microsoft.com/office/drawing/2014/main" id="{68113DC1-F9DA-40D5-B4B4-D3658F763AC2}"/>
              </a:ext>
            </a:extLst>
          </p:cNvPr>
          <p:cNvPicPr>
            <a:picLocks noChangeAspect="1"/>
          </p:cNvPicPr>
          <p:nvPr/>
        </p:nvPicPr>
        <p:blipFill>
          <a:blip r:embed="rId3"/>
          <a:stretch>
            <a:fillRect/>
          </a:stretch>
        </p:blipFill>
        <p:spPr>
          <a:xfrm>
            <a:off x="4960937" y="3429000"/>
            <a:ext cx="2873375" cy="1039138"/>
          </a:xfrm>
          <a:prstGeom prst="rect">
            <a:avLst/>
          </a:prstGeom>
        </p:spPr>
      </p:pic>
      <p:pic>
        <p:nvPicPr>
          <p:cNvPr id="9" name="Picture 8">
            <a:extLst>
              <a:ext uri="{FF2B5EF4-FFF2-40B4-BE49-F238E27FC236}">
                <a16:creationId xmlns:a16="http://schemas.microsoft.com/office/drawing/2014/main" id="{F02A6FFC-6CFF-41EE-AC5D-F3C14B5C3926}"/>
              </a:ext>
            </a:extLst>
          </p:cNvPr>
          <p:cNvPicPr>
            <a:picLocks noChangeAspect="1"/>
          </p:cNvPicPr>
          <p:nvPr/>
        </p:nvPicPr>
        <p:blipFill>
          <a:blip r:embed="rId4"/>
          <a:stretch>
            <a:fillRect/>
          </a:stretch>
        </p:blipFill>
        <p:spPr>
          <a:xfrm>
            <a:off x="1484310" y="4468138"/>
            <a:ext cx="3343603" cy="2231117"/>
          </a:xfrm>
          <a:prstGeom prst="rect">
            <a:avLst/>
          </a:prstGeom>
        </p:spPr>
      </p:pic>
    </p:spTree>
    <p:extLst>
      <p:ext uri="{BB962C8B-B14F-4D97-AF65-F5344CB8AC3E}">
        <p14:creationId xmlns:p14="http://schemas.microsoft.com/office/powerpoint/2010/main" val="404923691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80785E-28EC-4F53-B049-923A83946B3D}"/>
              </a:ext>
            </a:extLst>
          </p:cNvPr>
          <p:cNvSpPr>
            <a:spLocks noGrp="1"/>
          </p:cNvSpPr>
          <p:nvPr>
            <p:ph idx="1"/>
          </p:nvPr>
        </p:nvSpPr>
        <p:spPr>
          <a:xfrm>
            <a:off x="1484310" y="266699"/>
            <a:ext cx="10018713" cy="5524501"/>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逆流式噴水式洗滌器</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                                                                                                                             </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GB" altLang="zh-TW" b="1"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(9-58)</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b="1" dirty="0"/>
          </a:p>
          <a:p>
            <a:pPr marL="0" indent="0">
              <a:buNone/>
            </a:pPr>
            <a:endParaRPr lang="en-GB" altLang="zh-TW" b="1" dirty="0"/>
          </a:p>
          <a:p>
            <a:pPr marL="0" indent="0">
              <a:buNone/>
            </a:pPr>
            <a:endParaRPr lang="en-GB" altLang="zh-TW" b="1" dirty="0"/>
          </a:p>
          <a:p>
            <a:pPr marL="0" indent="0">
              <a:buNone/>
            </a:pPr>
            <a:endParaRPr lang="en-GB" altLang="zh-TW" b="1" dirty="0"/>
          </a:p>
          <a:p>
            <a:pPr marL="0" indent="0">
              <a:buNone/>
            </a:pPr>
            <a:endParaRPr lang="en-GB" b="1" dirty="0"/>
          </a:p>
        </p:txBody>
      </p:sp>
      <p:pic>
        <p:nvPicPr>
          <p:cNvPr id="5" name="Picture 4">
            <a:extLst>
              <a:ext uri="{FF2B5EF4-FFF2-40B4-BE49-F238E27FC236}">
                <a16:creationId xmlns:a16="http://schemas.microsoft.com/office/drawing/2014/main" id="{289A5F9C-B851-447D-8C16-F8F7242552E1}"/>
              </a:ext>
            </a:extLst>
          </p:cNvPr>
          <p:cNvPicPr>
            <a:picLocks noChangeAspect="1"/>
          </p:cNvPicPr>
          <p:nvPr/>
        </p:nvPicPr>
        <p:blipFill>
          <a:blip r:embed="rId2"/>
          <a:stretch>
            <a:fillRect/>
          </a:stretch>
        </p:blipFill>
        <p:spPr>
          <a:xfrm>
            <a:off x="3864766" y="1357312"/>
            <a:ext cx="2628900" cy="981075"/>
          </a:xfrm>
          <a:prstGeom prst="rect">
            <a:avLst/>
          </a:prstGeom>
        </p:spPr>
      </p:pic>
      <p:pic>
        <p:nvPicPr>
          <p:cNvPr id="7" name="Picture 6">
            <a:extLst>
              <a:ext uri="{FF2B5EF4-FFF2-40B4-BE49-F238E27FC236}">
                <a16:creationId xmlns:a16="http://schemas.microsoft.com/office/drawing/2014/main" id="{A143E5FA-6E1B-46B7-802D-3AD95841AAEA}"/>
              </a:ext>
            </a:extLst>
          </p:cNvPr>
          <p:cNvPicPr>
            <a:picLocks noChangeAspect="1"/>
          </p:cNvPicPr>
          <p:nvPr/>
        </p:nvPicPr>
        <p:blipFill>
          <a:blip r:embed="rId3"/>
          <a:stretch>
            <a:fillRect/>
          </a:stretch>
        </p:blipFill>
        <p:spPr>
          <a:xfrm>
            <a:off x="1484310" y="3021014"/>
            <a:ext cx="4121151" cy="2997200"/>
          </a:xfrm>
          <a:prstGeom prst="rect">
            <a:avLst/>
          </a:prstGeom>
        </p:spPr>
      </p:pic>
    </p:spTree>
    <p:extLst>
      <p:ext uri="{BB962C8B-B14F-4D97-AF65-F5344CB8AC3E}">
        <p14:creationId xmlns:p14="http://schemas.microsoft.com/office/powerpoint/2010/main" val="418649695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C1731-F47C-4DAF-A257-F1D148AEEFFE}"/>
              </a:ext>
            </a:extLst>
          </p:cNvPr>
          <p:cNvSpPr>
            <a:spLocks noGrp="1"/>
          </p:cNvSpPr>
          <p:nvPr>
            <p:ph idx="1"/>
          </p:nvPr>
        </p:nvSpPr>
        <p:spPr>
          <a:xfrm>
            <a:off x="1484310" y="304801"/>
            <a:ext cx="10018713" cy="5486400"/>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橫流式</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(Cross-Flow)</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噴水式洗滌器</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                                                                                                                                      </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GB" altLang="zh-TW"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(9-59)</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altLang="zh-TW" dirty="0">
                <a:latin typeface="Times New Roman" panose="02020603050405020304" pitchFamily="18" charset="0"/>
                <a:ea typeface="DFKai-SB" panose="03000509000000000000" pitchFamily="65" charset="-120"/>
                <a:cs typeface="Times New Roman" panose="02020603050405020304" pitchFamily="18" charset="0"/>
              </a:rPr>
              <a:t>(9-58)</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(9-59)</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式中的</a:t>
            </a:r>
            <a:r>
              <a:rPr lang="el-GR"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η</a:t>
            </a:r>
            <a:r>
              <a:rPr lang="en-US" altLang="zh-TW" b="1"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可以下列公式求得</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                                                                                                                                   </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GB" altLang="zh-TW"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(9-60)</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b="1" dirty="0"/>
          </a:p>
          <a:p>
            <a:pPr marL="0" indent="0">
              <a:buNone/>
            </a:pPr>
            <a:endParaRPr lang="en-GB" b="1" dirty="0"/>
          </a:p>
          <a:p>
            <a:pPr marL="0" indent="0">
              <a:buNone/>
            </a:pPr>
            <a:endParaRPr lang="en-GB" b="1" dirty="0"/>
          </a:p>
        </p:txBody>
      </p:sp>
      <p:pic>
        <p:nvPicPr>
          <p:cNvPr id="5" name="Picture 4">
            <a:extLst>
              <a:ext uri="{FF2B5EF4-FFF2-40B4-BE49-F238E27FC236}">
                <a16:creationId xmlns:a16="http://schemas.microsoft.com/office/drawing/2014/main" id="{CFC01B9B-43EA-43F5-9AC1-A8DCA620803E}"/>
              </a:ext>
            </a:extLst>
          </p:cNvPr>
          <p:cNvPicPr>
            <a:picLocks noChangeAspect="1"/>
          </p:cNvPicPr>
          <p:nvPr/>
        </p:nvPicPr>
        <p:blipFill>
          <a:blip r:embed="rId2"/>
          <a:stretch>
            <a:fillRect/>
          </a:stretch>
        </p:blipFill>
        <p:spPr>
          <a:xfrm>
            <a:off x="5168900" y="1066800"/>
            <a:ext cx="2035968" cy="902982"/>
          </a:xfrm>
          <a:prstGeom prst="rect">
            <a:avLst/>
          </a:prstGeom>
        </p:spPr>
      </p:pic>
      <p:pic>
        <p:nvPicPr>
          <p:cNvPr id="7" name="Picture 6">
            <a:extLst>
              <a:ext uri="{FF2B5EF4-FFF2-40B4-BE49-F238E27FC236}">
                <a16:creationId xmlns:a16="http://schemas.microsoft.com/office/drawing/2014/main" id="{2D09BEEA-8AAD-4959-BCB7-73E0DEAC58C7}"/>
              </a:ext>
            </a:extLst>
          </p:cNvPr>
          <p:cNvPicPr>
            <a:picLocks noChangeAspect="1"/>
          </p:cNvPicPr>
          <p:nvPr/>
        </p:nvPicPr>
        <p:blipFill>
          <a:blip r:embed="rId3"/>
          <a:stretch>
            <a:fillRect/>
          </a:stretch>
        </p:blipFill>
        <p:spPr>
          <a:xfrm>
            <a:off x="4395788" y="2746952"/>
            <a:ext cx="3879850" cy="857176"/>
          </a:xfrm>
          <a:prstGeom prst="rect">
            <a:avLst/>
          </a:prstGeom>
        </p:spPr>
      </p:pic>
      <p:pic>
        <p:nvPicPr>
          <p:cNvPr id="9" name="Picture 8">
            <a:extLst>
              <a:ext uri="{FF2B5EF4-FFF2-40B4-BE49-F238E27FC236}">
                <a16:creationId xmlns:a16="http://schemas.microsoft.com/office/drawing/2014/main" id="{B7636367-1C4D-450E-80B7-D4E686C615CA}"/>
              </a:ext>
            </a:extLst>
          </p:cNvPr>
          <p:cNvPicPr>
            <a:picLocks noChangeAspect="1"/>
          </p:cNvPicPr>
          <p:nvPr/>
        </p:nvPicPr>
        <p:blipFill>
          <a:blip r:embed="rId4"/>
          <a:stretch>
            <a:fillRect/>
          </a:stretch>
        </p:blipFill>
        <p:spPr>
          <a:xfrm>
            <a:off x="1019177" y="3679825"/>
            <a:ext cx="5750644" cy="3178175"/>
          </a:xfrm>
          <a:prstGeom prst="rect">
            <a:avLst/>
          </a:prstGeom>
        </p:spPr>
      </p:pic>
      <p:pic>
        <p:nvPicPr>
          <p:cNvPr id="11" name="Picture 10">
            <a:extLst>
              <a:ext uri="{FF2B5EF4-FFF2-40B4-BE49-F238E27FC236}">
                <a16:creationId xmlns:a16="http://schemas.microsoft.com/office/drawing/2014/main" id="{EF9B35EC-A5FF-4084-BA41-277F30895F7E}"/>
              </a:ext>
            </a:extLst>
          </p:cNvPr>
          <p:cNvPicPr>
            <a:picLocks noChangeAspect="1"/>
          </p:cNvPicPr>
          <p:nvPr/>
        </p:nvPicPr>
        <p:blipFill>
          <a:blip r:embed="rId5"/>
          <a:stretch>
            <a:fillRect/>
          </a:stretch>
        </p:blipFill>
        <p:spPr>
          <a:xfrm>
            <a:off x="6769821" y="4677774"/>
            <a:ext cx="3457575" cy="1471309"/>
          </a:xfrm>
          <a:prstGeom prst="rect">
            <a:avLst/>
          </a:prstGeom>
        </p:spPr>
      </p:pic>
    </p:spTree>
    <p:extLst>
      <p:ext uri="{BB962C8B-B14F-4D97-AF65-F5344CB8AC3E}">
        <p14:creationId xmlns:p14="http://schemas.microsoft.com/office/powerpoint/2010/main" val="408189307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0E40C-AF63-469C-866C-7752E6BBEA3A}"/>
              </a:ext>
            </a:extLst>
          </p:cNvPr>
          <p:cNvSpPr>
            <a:spLocks noGrp="1"/>
          </p:cNvSpPr>
          <p:nvPr>
            <p:ph idx="1"/>
          </p:nvPr>
        </p:nvSpPr>
        <p:spPr>
          <a:xfrm>
            <a:off x="1484310" y="254001"/>
            <a:ext cx="10018713" cy="5537200"/>
          </a:xfrm>
        </p:spPr>
        <p:txBody>
          <a:bodyPr/>
          <a:lstStyle/>
          <a:p>
            <a:r>
              <a:rPr lang="en-US" altLang="zh-TW" dirty="0"/>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9-60)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式所求之</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目標效率</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(Target Efficiency)</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單一液滴效率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，在洗滌器中充滿液滴，</a:t>
            </a:r>
            <a:r>
              <a:rPr lang="el-GR" altLang="zh-TW" dirty="0">
                <a:latin typeface="Times New Roman" panose="02020603050405020304" pitchFamily="18" charset="0"/>
                <a:ea typeface="DFKai-SB" panose="03000509000000000000" pitchFamily="65" charset="-120"/>
                <a:cs typeface="Times New Roman" panose="02020603050405020304" pitchFamily="18" charset="0"/>
              </a:rPr>
              <a:t>η</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應校正如下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endParaRPr lang="en-US" dirty="0"/>
          </a:p>
          <a:p>
            <a:endParaRPr lang="en-US" dirty="0"/>
          </a:p>
          <a:p>
            <a:endParaRPr lang="en-US" dirty="0"/>
          </a:p>
          <a:p>
            <a:endParaRPr lang="en-US" dirty="0"/>
          </a:p>
          <a:p>
            <a:endParaRPr lang="en-US" dirty="0"/>
          </a:p>
          <a:p>
            <a:pPr marL="0" indent="0">
              <a:buNone/>
            </a:pPr>
            <a:endParaRPr lang="en-US" dirty="0"/>
          </a:p>
          <a:p>
            <a:endParaRPr lang="en-US" dirty="0"/>
          </a:p>
          <a:p>
            <a:endParaRPr lang="en-GB" dirty="0"/>
          </a:p>
        </p:txBody>
      </p:sp>
      <p:pic>
        <p:nvPicPr>
          <p:cNvPr id="5" name="Picture 4">
            <a:extLst>
              <a:ext uri="{FF2B5EF4-FFF2-40B4-BE49-F238E27FC236}">
                <a16:creationId xmlns:a16="http://schemas.microsoft.com/office/drawing/2014/main" id="{B54E4539-F22F-4DC5-A685-D2C26268341F}"/>
              </a:ext>
            </a:extLst>
          </p:cNvPr>
          <p:cNvPicPr>
            <a:picLocks noChangeAspect="1"/>
          </p:cNvPicPr>
          <p:nvPr/>
        </p:nvPicPr>
        <p:blipFill>
          <a:blip r:embed="rId2"/>
          <a:stretch>
            <a:fillRect/>
          </a:stretch>
        </p:blipFill>
        <p:spPr>
          <a:xfrm>
            <a:off x="4586287" y="1524000"/>
            <a:ext cx="3019425" cy="533400"/>
          </a:xfrm>
          <a:prstGeom prst="rect">
            <a:avLst/>
          </a:prstGeom>
        </p:spPr>
      </p:pic>
      <p:pic>
        <p:nvPicPr>
          <p:cNvPr id="7" name="Picture 6">
            <a:extLst>
              <a:ext uri="{FF2B5EF4-FFF2-40B4-BE49-F238E27FC236}">
                <a16:creationId xmlns:a16="http://schemas.microsoft.com/office/drawing/2014/main" id="{B56B0BD4-C4DB-4F51-AAE0-9E5B556CC81F}"/>
              </a:ext>
            </a:extLst>
          </p:cNvPr>
          <p:cNvPicPr>
            <a:picLocks noChangeAspect="1"/>
          </p:cNvPicPr>
          <p:nvPr/>
        </p:nvPicPr>
        <p:blipFill>
          <a:blip r:embed="rId3"/>
          <a:stretch>
            <a:fillRect/>
          </a:stretch>
        </p:blipFill>
        <p:spPr>
          <a:xfrm>
            <a:off x="1638300" y="2246313"/>
            <a:ext cx="4654550" cy="793052"/>
          </a:xfrm>
          <a:prstGeom prst="rect">
            <a:avLst/>
          </a:prstGeom>
        </p:spPr>
      </p:pic>
      <p:pic>
        <p:nvPicPr>
          <p:cNvPr id="9" name="Picture 8">
            <a:extLst>
              <a:ext uri="{FF2B5EF4-FFF2-40B4-BE49-F238E27FC236}">
                <a16:creationId xmlns:a16="http://schemas.microsoft.com/office/drawing/2014/main" id="{9A64AAA0-E39E-455B-ADA9-4EF803FF8DB7}"/>
              </a:ext>
            </a:extLst>
          </p:cNvPr>
          <p:cNvPicPr>
            <a:picLocks noChangeAspect="1"/>
          </p:cNvPicPr>
          <p:nvPr/>
        </p:nvPicPr>
        <p:blipFill>
          <a:blip r:embed="rId4"/>
          <a:stretch>
            <a:fillRect/>
          </a:stretch>
        </p:blipFill>
        <p:spPr>
          <a:xfrm>
            <a:off x="3690940" y="3022601"/>
            <a:ext cx="2755900" cy="533400"/>
          </a:xfrm>
          <a:prstGeom prst="rect">
            <a:avLst/>
          </a:prstGeom>
        </p:spPr>
      </p:pic>
      <p:pic>
        <p:nvPicPr>
          <p:cNvPr id="11" name="Picture 10">
            <a:extLst>
              <a:ext uri="{FF2B5EF4-FFF2-40B4-BE49-F238E27FC236}">
                <a16:creationId xmlns:a16="http://schemas.microsoft.com/office/drawing/2014/main" id="{153B6ABF-D240-43DB-96F8-87C685C41FF3}"/>
              </a:ext>
            </a:extLst>
          </p:cNvPr>
          <p:cNvPicPr>
            <a:picLocks noChangeAspect="1"/>
          </p:cNvPicPr>
          <p:nvPr/>
        </p:nvPicPr>
        <p:blipFill>
          <a:blip r:embed="rId5"/>
          <a:stretch>
            <a:fillRect/>
          </a:stretch>
        </p:blipFill>
        <p:spPr>
          <a:xfrm>
            <a:off x="1337466" y="4290204"/>
            <a:ext cx="10312400" cy="2555097"/>
          </a:xfrm>
          <a:prstGeom prst="rect">
            <a:avLst/>
          </a:prstGeom>
        </p:spPr>
      </p:pic>
      <p:pic>
        <p:nvPicPr>
          <p:cNvPr id="13" name="Picture 12">
            <a:extLst>
              <a:ext uri="{FF2B5EF4-FFF2-40B4-BE49-F238E27FC236}">
                <a16:creationId xmlns:a16="http://schemas.microsoft.com/office/drawing/2014/main" id="{1AE8EC30-B644-4F1E-881B-1D1D0661564A}"/>
              </a:ext>
            </a:extLst>
          </p:cNvPr>
          <p:cNvPicPr>
            <a:picLocks noChangeAspect="1"/>
          </p:cNvPicPr>
          <p:nvPr/>
        </p:nvPicPr>
        <p:blipFill>
          <a:blip r:embed="rId6"/>
          <a:stretch>
            <a:fillRect/>
          </a:stretch>
        </p:blipFill>
        <p:spPr>
          <a:xfrm>
            <a:off x="1337466" y="3817939"/>
            <a:ext cx="2524125" cy="514350"/>
          </a:xfrm>
          <a:prstGeom prst="rect">
            <a:avLst/>
          </a:prstGeom>
        </p:spPr>
      </p:pic>
    </p:spTree>
    <p:extLst>
      <p:ext uri="{BB962C8B-B14F-4D97-AF65-F5344CB8AC3E}">
        <p14:creationId xmlns:p14="http://schemas.microsoft.com/office/powerpoint/2010/main" val="84651883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439AE4-F1C2-4A5D-9BB0-664E33F23566}"/>
              </a:ext>
            </a:extLst>
          </p:cNvPr>
          <p:cNvSpPr>
            <a:spLocks noGrp="1"/>
          </p:cNvSpPr>
          <p:nvPr>
            <p:ph idx="1"/>
          </p:nvPr>
        </p:nvSpPr>
        <p:spPr>
          <a:xfrm>
            <a:off x="1484310" y="215901"/>
            <a:ext cx="10018713" cy="6293054"/>
          </a:xfrm>
        </p:spPr>
        <p:txBody>
          <a:bodyPr>
            <a:normAutofit lnSpcReduction="10000"/>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袋濾室</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(Bag House)</a:t>
            </a:r>
          </a:p>
          <a:p>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袋濾室</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可去除排氣中</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99.9%</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的微粒，</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微粒直徑可低至</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µm</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。由於其</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構造簡單，除塵效率高</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，因此普遍用於金屬冶煉、水泥、石灰、化學、食品製藥等工業製程及垃圾焚化爐排氣處理系統中。袋濾室之微粒收集機程；</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大於 </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µm</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的微粒主要由</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慣性衝擊</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及</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直接截留</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收集</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0.001</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µm</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至</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µm</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間的微粒主要由</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擴散</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及</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靜電吸引力</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去除</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濾袋及纖維材料</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濾袋是由天然或人造纖維編織或針織的筒管，直徑</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15-45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公分之間，管長在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3-12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公尺之間，管長直徑比在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之間，</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纖維材質</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的選用必須考慮下列因素</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廢氣溫度</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應在</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露點</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(Dew Point)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以上</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並</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在濾袋材質可忍受溫度以下</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微粒特性及粒徑分布</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微粒粒徑分布</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不但會影響</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塵餅之孔隙率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，也會影響</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濾袋纖維之磨耗程度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由較小粒徑微粒所形成的塵餅之孔隙率較低</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會使氣流通過塵餅之壓力損失增加</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具磨損性的大顆粒微粒則會降低濾袋壽命</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66488732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群組 5">
            <a:extLst>
              <a:ext uri="{FF2B5EF4-FFF2-40B4-BE49-F238E27FC236}">
                <a16:creationId xmlns:a16="http://schemas.microsoft.com/office/drawing/2014/main" id="{3B1760C9-BF9D-4B89-9744-EA457B399486}"/>
              </a:ext>
            </a:extLst>
          </p:cNvPr>
          <p:cNvGrpSpPr/>
          <p:nvPr/>
        </p:nvGrpSpPr>
        <p:grpSpPr>
          <a:xfrm>
            <a:off x="2114376" y="1186486"/>
            <a:ext cx="9186897" cy="4485027"/>
            <a:chOff x="1892435" y="1507400"/>
            <a:chExt cx="7975608" cy="3683401"/>
          </a:xfrm>
        </p:grpSpPr>
        <p:pic>
          <p:nvPicPr>
            <p:cNvPr id="4" name="圖片 3">
              <a:extLst>
                <a:ext uri="{FF2B5EF4-FFF2-40B4-BE49-F238E27FC236}">
                  <a16:creationId xmlns:a16="http://schemas.microsoft.com/office/drawing/2014/main" id="{FC42C2E3-7CE8-4C76-9D5F-F9F93C30558C}"/>
                </a:ext>
              </a:extLst>
            </p:cNvPr>
            <p:cNvPicPr>
              <a:picLocks noChangeAspect="1"/>
            </p:cNvPicPr>
            <p:nvPr/>
          </p:nvPicPr>
          <p:blipFill>
            <a:blip r:embed="rId2"/>
            <a:stretch>
              <a:fillRect/>
            </a:stretch>
          </p:blipFill>
          <p:spPr>
            <a:xfrm>
              <a:off x="4398750" y="1507400"/>
              <a:ext cx="5469293" cy="3683401"/>
            </a:xfrm>
            <a:prstGeom prst="rect">
              <a:avLst/>
            </a:prstGeom>
          </p:spPr>
        </p:pic>
        <p:pic>
          <p:nvPicPr>
            <p:cNvPr id="5" name="圖片 4">
              <a:extLst>
                <a:ext uri="{FF2B5EF4-FFF2-40B4-BE49-F238E27FC236}">
                  <a16:creationId xmlns:a16="http://schemas.microsoft.com/office/drawing/2014/main" id="{3C805E69-632C-4CFC-9712-BE6B4373E41C}"/>
                </a:ext>
              </a:extLst>
            </p:cNvPr>
            <p:cNvPicPr>
              <a:picLocks noChangeAspect="1"/>
            </p:cNvPicPr>
            <p:nvPr/>
          </p:nvPicPr>
          <p:blipFill>
            <a:blip r:embed="rId3"/>
            <a:stretch>
              <a:fillRect/>
            </a:stretch>
          </p:blipFill>
          <p:spPr>
            <a:xfrm>
              <a:off x="1892435" y="1507400"/>
              <a:ext cx="2506315" cy="3683401"/>
            </a:xfrm>
            <a:prstGeom prst="rect">
              <a:avLst/>
            </a:prstGeom>
          </p:spPr>
        </p:pic>
      </p:grpSp>
    </p:spTree>
    <p:extLst>
      <p:ext uri="{BB962C8B-B14F-4D97-AF65-F5344CB8AC3E}">
        <p14:creationId xmlns:p14="http://schemas.microsoft.com/office/powerpoint/2010/main" val="1285919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51B6C5-733C-441E-850F-CBEC5C3C4485}"/>
              </a:ext>
            </a:extLst>
          </p:cNvPr>
          <p:cNvSpPr>
            <a:spLocks noGrp="1"/>
          </p:cNvSpPr>
          <p:nvPr>
            <p:ph idx="1"/>
          </p:nvPr>
        </p:nvSpPr>
        <p:spPr>
          <a:xfrm>
            <a:off x="1484310" y="245806"/>
            <a:ext cx="10018713" cy="6145161"/>
          </a:xfrm>
        </p:spPr>
        <p:txBody>
          <a:bodyPr>
            <a:normAutofit/>
          </a:bodyPr>
          <a:lstStyle/>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大粒徑微粒太多時，應於袋濾室前設置一</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機械集塵器</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以</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防止粒徑大於</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10</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µm</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的微粒進入袋濾室中</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。如果鍋爐或燃燒爐之燃燒控制不佳，則廢氣微粒可能會含有高量的碳使袋濾室有著火的潛在危險，因此除了</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選用不可燃的纖維材質</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外，袋濾室的設計也要考慮防火措施，如</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連續去除已收集的粉塵</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限制進入漏斗的空氣量</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裝置火焰檢知系統</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廢氣組成</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纖維材質耐酸、耐鹼之考量。</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濾袋型式及清潔方式</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濾袋清潔方式可分為下列三種。</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機械震盪法 </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(Mechanical Shaking):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將懸掛濾袋之連桿上下左右搖動，將附著於濾袋內壁的微粒震落。通常使用編織纖維濾袋，但</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不宜採用質輕及透氣率低的纖維</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如玻璃纖維</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氣體表面速度</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即</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廢氣總流量除以總濾布表面積</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，亦稱為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比</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一般為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1~3cm/s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9656028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B8563E-87A6-44F9-9F89-7DB387989B92}"/>
              </a:ext>
            </a:extLst>
          </p:cNvPr>
          <p:cNvSpPr>
            <a:spLocks noGrp="1"/>
          </p:cNvSpPr>
          <p:nvPr>
            <p:ph idx="1"/>
          </p:nvPr>
        </p:nvSpPr>
        <p:spPr>
          <a:xfrm>
            <a:off x="1484310" y="875071"/>
            <a:ext cx="10018713" cy="4916129"/>
          </a:xfrm>
        </p:spPr>
        <p:txBody>
          <a:bodyPr/>
          <a:lstStyle/>
          <a:p>
            <a:pPr marL="0" indent="0" algn="just">
              <a:buNone/>
            </a:pPr>
            <a:r>
              <a:rPr lang="en-GB" dirty="0">
                <a:latin typeface="Times New Roman" panose="02020603050405020304" pitchFamily="18" charset="0"/>
                <a:ea typeface="DFKai-SB" panose="03000509000000000000" pitchFamily="65" charset="-120"/>
                <a:cs typeface="Times New Roman" panose="02020603050405020304" pitchFamily="18" charset="0"/>
              </a:rPr>
              <a:t>    (2)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反向噴氣式</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(Reverse Jets):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利用空氣反向流動，以去除袋上的微粒。此型所用</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濾袋之纖維質料可以用纖布或不織布</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(Woven or Felt)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。氣體表面速度一般為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0.5~1.5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cm/s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en-GB" dirty="0">
                <a:latin typeface="Times New Roman" panose="02020603050405020304" pitchFamily="18" charset="0"/>
                <a:ea typeface="DFKai-SB" panose="03000509000000000000" pitchFamily="65" charset="-120"/>
                <a:cs typeface="Times New Roman" panose="02020603050405020304" pitchFamily="18" charset="0"/>
              </a:rPr>
              <a:t>    (3)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脈動噴氣式</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(Pulse Jets):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利用</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高速及高壓空氣</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以脈動方式噴入濾袋內以膨脹濾袋，同時產生由內向外的氣流以清除附著於濾袋外層的微粒。此型較常用之濾布為不織布或針織纖維製成的濾布。脈動噴氣式袋濾室的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比前兩者高，一般為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2.5~7.5 cm/s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熱穩定性</a:t>
            </a:r>
            <a:endParaRPr lang="en-GB"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操作經驗及測試數據</a:t>
            </a:r>
            <a:endParaRPr lang="en-GB"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價格</a:t>
            </a:r>
            <a:endParaRPr lang="en-US"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01722869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0679D5-C248-432D-93BA-1AF4AAE1279E}"/>
              </a:ext>
            </a:extLst>
          </p:cNvPr>
          <p:cNvSpPr>
            <a:spLocks noGrp="1"/>
          </p:cNvSpPr>
          <p:nvPr>
            <p:ph idx="1"/>
          </p:nvPr>
        </p:nvSpPr>
        <p:spPr>
          <a:xfrm>
            <a:off x="1484310" y="88491"/>
            <a:ext cx="10018713" cy="5702710"/>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壓差</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濾袋壓差可以下式表示</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通過濾布及濾餅的壓差</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可由</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達西</a:t>
            </a:r>
            <a:r>
              <a:rPr lang="en-US"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(Darcy)</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方程式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表示，其一般式為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a:p>
            <a:endParaRPr lang="en-GB" dirty="0"/>
          </a:p>
          <a:p>
            <a:endParaRPr lang="en-GB" dirty="0"/>
          </a:p>
        </p:txBody>
      </p:sp>
      <p:pic>
        <p:nvPicPr>
          <p:cNvPr id="5" name="Picture 4">
            <a:extLst>
              <a:ext uri="{FF2B5EF4-FFF2-40B4-BE49-F238E27FC236}">
                <a16:creationId xmlns:a16="http://schemas.microsoft.com/office/drawing/2014/main" id="{56221457-EDE1-4424-B84C-AEE19D70E271}"/>
              </a:ext>
            </a:extLst>
          </p:cNvPr>
          <p:cNvPicPr>
            <a:picLocks noChangeAspect="1"/>
          </p:cNvPicPr>
          <p:nvPr/>
        </p:nvPicPr>
        <p:blipFill>
          <a:blip r:embed="rId2"/>
          <a:stretch>
            <a:fillRect/>
          </a:stretch>
        </p:blipFill>
        <p:spPr>
          <a:xfrm>
            <a:off x="4552950" y="1312607"/>
            <a:ext cx="1543050" cy="457200"/>
          </a:xfrm>
          <a:prstGeom prst="rect">
            <a:avLst/>
          </a:prstGeom>
        </p:spPr>
      </p:pic>
      <p:pic>
        <p:nvPicPr>
          <p:cNvPr id="7" name="Picture 6">
            <a:extLst>
              <a:ext uri="{FF2B5EF4-FFF2-40B4-BE49-F238E27FC236}">
                <a16:creationId xmlns:a16="http://schemas.microsoft.com/office/drawing/2014/main" id="{8DC62166-6AC4-4FE6-A45C-CB93C1ACEF3E}"/>
              </a:ext>
            </a:extLst>
          </p:cNvPr>
          <p:cNvPicPr>
            <a:picLocks noChangeAspect="1"/>
          </p:cNvPicPr>
          <p:nvPr/>
        </p:nvPicPr>
        <p:blipFill>
          <a:blip r:embed="rId3"/>
          <a:stretch>
            <a:fillRect/>
          </a:stretch>
        </p:blipFill>
        <p:spPr>
          <a:xfrm>
            <a:off x="1484310" y="1894554"/>
            <a:ext cx="5565419" cy="1085133"/>
          </a:xfrm>
          <a:prstGeom prst="rect">
            <a:avLst/>
          </a:prstGeom>
        </p:spPr>
      </p:pic>
      <p:pic>
        <p:nvPicPr>
          <p:cNvPr id="9" name="Picture 8">
            <a:extLst>
              <a:ext uri="{FF2B5EF4-FFF2-40B4-BE49-F238E27FC236}">
                <a16:creationId xmlns:a16="http://schemas.microsoft.com/office/drawing/2014/main" id="{21E95CC8-6DEF-4483-B079-EAA241648948}"/>
              </a:ext>
            </a:extLst>
          </p:cNvPr>
          <p:cNvPicPr>
            <a:picLocks noChangeAspect="1"/>
          </p:cNvPicPr>
          <p:nvPr/>
        </p:nvPicPr>
        <p:blipFill>
          <a:blip r:embed="rId4"/>
          <a:stretch>
            <a:fillRect/>
          </a:stretch>
        </p:blipFill>
        <p:spPr>
          <a:xfrm>
            <a:off x="4746830" y="3735336"/>
            <a:ext cx="1085850" cy="704850"/>
          </a:xfrm>
          <a:prstGeom prst="rect">
            <a:avLst/>
          </a:prstGeom>
        </p:spPr>
      </p:pic>
      <p:pic>
        <p:nvPicPr>
          <p:cNvPr id="11" name="Picture 10">
            <a:extLst>
              <a:ext uri="{FF2B5EF4-FFF2-40B4-BE49-F238E27FC236}">
                <a16:creationId xmlns:a16="http://schemas.microsoft.com/office/drawing/2014/main" id="{5BCFF752-F597-45E9-B1DD-08117283DD9D}"/>
              </a:ext>
            </a:extLst>
          </p:cNvPr>
          <p:cNvPicPr>
            <a:picLocks noChangeAspect="1"/>
          </p:cNvPicPr>
          <p:nvPr/>
        </p:nvPicPr>
        <p:blipFill>
          <a:blip r:embed="rId5"/>
          <a:stretch>
            <a:fillRect/>
          </a:stretch>
        </p:blipFill>
        <p:spPr>
          <a:xfrm>
            <a:off x="1484310" y="4645280"/>
            <a:ext cx="3733800" cy="1800225"/>
          </a:xfrm>
          <a:prstGeom prst="rect">
            <a:avLst/>
          </a:prstGeom>
        </p:spPr>
      </p:pic>
    </p:spTree>
    <p:extLst>
      <p:ext uri="{BB962C8B-B14F-4D97-AF65-F5344CB8AC3E}">
        <p14:creationId xmlns:p14="http://schemas.microsoft.com/office/powerpoint/2010/main" val="351427763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09373C-E415-4DB2-ADE8-7CA1F644BA25}"/>
              </a:ext>
            </a:extLst>
          </p:cNvPr>
          <p:cNvSpPr>
            <a:spLocks noGrp="1"/>
          </p:cNvSpPr>
          <p:nvPr>
            <p:ph idx="1"/>
          </p:nvPr>
        </p:nvSpPr>
        <p:spPr>
          <a:xfrm>
            <a:off x="1484310" y="0"/>
            <a:ext cx="10018713" cy="6388099"/>
          </a:xfrm>
        </p:spPr>
        <p:txBody>
          <a:bodyPr>
            <a:normAutofit/>
          </a:bodyPr>
          <a:lstStyle/>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所以</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(9-72)</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式中下標</a:t>
            </a:r>
            <a:r>
              <a:rPr lang="en-GB" altLang="zh-TW" dirty="0" err="1">
                <a:latin typeface="Times New Roman" panose="02020603050405020304" pitchFamily="18" charset="0"/>
                <a:ea typeface="DFKai-SB" panose="03000509000000000000" pitchFamily="65" charset="-120"/>
                <a:cs typeface="Times New Roman" panose="02020603050405020304" pitchFamily="18" charset="0"/>
              </a:rPr>
              <a:t>f,c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分別表示</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濾布</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(Filter)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濾餅</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(Cake)</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在時間</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內，所收集的</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微粒量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可表示為</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US" altLang="zh-TW" dirty="0">
                <a:latin typeface="Times New Roman" panose="02020603050405020304" pitchFamily="18" charset="0"/>
                <a:ea typeface="DFKai-SB" panose="03000509000000000000" pitchFamily="65" charset="-120"/>
                <a:cs typeface="Times New Roman" panose="02020603050405020304" pitchFamily="18" charset="0"/>
              </a:rPr>
              <a:t>(9-72)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式中</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p>
          <a:p>
            <a:pPr marL="0" indent="0">
              <a:buNone/>
            </a:pPr>
            <a:r>
              <a:rPr lang="zh-TW" altLang="en-US" dirty="0"/>
              <a:t>  </a:t>
            </a:r>
            <a:endParaRPr lang="en-GB" dirty="0"/>
          </a:p>
        </p:txBody>
      </p:sp>
      <p:pic>
        <p:nvPicPr>
          <p:cNvPr id="5" name="Picture 4">
            <a:extLst>
              <a:ext uri="{FF2B5EF4-FFF2-40B4-BE49-F238E27FC236}">
                <a16:creationId xmlns:a16="http://schemas.microsoft.com/office/drawing/2014/main" id="{680F40C9-BDEA-4E72-8E88-20BA8F3CDBCE}"/>
              </a:ext>
            </a:extLst>
          </p:cNvPr>
          <p:cNvPicPr>
            <a:picLocks noChangeAspect="1"/>
          </p:cNvPicPr>
          <p:nvPr/>
        </p:nvPicPr>
        <p:blipFill>
          <a:blip r:embed="rId2"/>
          <a:stretch>
            <a:fillRect/>
          </a:stretch>
        </p:blipFill>
        <p:spPr>
          <a:xfrm>
            <a:off x="2089969" y="856021"/>
            <a:ext cx="3390900" cy="723900"/>
          </a:xfrm>
          <a:prstGeom prst="rect">
            <a:avLst/>
          </a:prstGeom>
        </p:spPr>
      </p:pic>
      <p:pic>
        <p:nvPicPr>
          <p:cNvPr id="7" name="Picture 6">
            <a:extLst>
              <a:ext uri="{FF2B5EF4-FFF2-40B4-BE49-F238E27FC236}">
                <a16:creationId xmlns:a16="http://schemas.microsoft.com/office/drawing/2014/main" id="{D091B624-84DB-413D-9562-7363E8B2E14B}"/>
              </a:ext>
            </a:extLst>
          </p:cNvPr>
          <p:cNvPicPr>
            <a:picLocks noChangeAspect="1"/>
          </p:cNvPicPr>
          <p:nvPr/>
        </p:nvPicPr>
        <p:blipFill>
          <a:blip r:embed="rId3"/>
          <a:stretch>
            <a:fillRect/>
          </a:stretch>
        </p:blipFill>
        <p:spPr>
          <a:xfrm>
            <a:off x="3065205" y="2771949"/>
            <a:ext cx="2795259" cy="524111"/>
          </a:xfrm>
          <a:prstGeom prst="rect">
            <a:avLst/>
          </a:prstGeom>
        </p:spPr>
      </p:pic>
      <p:pic>
        <p:nvPicPr>
          <p:cNvPr id="9" name="Picture 8">
            <a:extLst>
              <a:ext uri="{FF2B5EF4-FFF2-40B4-BE49-F238E27FC236}">
                <a16:creationId xmlns:a16="http://schemas.microsoft.com/office/drawing/2014/main" id="{225A21DF-7A08-450E-A474-E3C2421904CC}"/>
              </a:ext>
            </a:extLst>
          </p:cNvPr>
          <p:cNvPicPr>
            <a:picLocks noChangeAspect="1"/>
          </p:cNvPicPr>
          <p:nvPr/>
        </p:nvPicPr>
        <p:blipFill>
          <a:blip r:embed="rId4"/>
          <a:stretch>
            <a:fillRect/>
          </a:stretch>
        </p:blipFill>
        <p:spPr>
          <a:xfrm>
            <a:off x="1484311" y="3480620"/>
            <a:ext cx="2046290" cy="1166821"/>
          </a:xfrm>
          <a:prstGeom prst="rect">
            <a:avLst/>
          </a:prstGeom>
        </p:spPr>
      </p:pic>
      <p:pic>
        <p:nvPicPr>
          <p:cNvPr id="11" name="Picture 10">
            <a:extLst>
              <a:ext uri="{FF2B5EF4-FFF2-40B4-BE49-F238E27FC236}">
                <a16:creationId xmlns:a16="http://schemas.microsoft.com/office/drawing/2014/main" id="{BAB07484-0909-4FEF-9082-06E096357A2D}"/>
              </a:ext>
            </a:extLst>
          </p:cNvPr>
          <p:cNvPicPr>
            <a:picLocks noChangeAspect="1"/>
          </p:cNvPicPr>
          <p:nvPr/>
        </p:nvPicPr>
        <p:blipFill>
          <a:blip r:embed="rId5"/>
          <a:stretch>
            <a:fillRect/>
          </a:stretch>
        </p:blipFill>
        <p:spPr>
          <a:xfrm>
            <a:off x="1461319" y="5389619"/>
            <a:ext cx="4019550" cy="800100"/>
          </a:xfrm>
          <a:prstGeom prst="rect">
            <a:avLst/>
          </a:prstGeom>
        </p:spPr>
      </p:pic>
      <p:sp>
        <p:nvSpPr>
          <p:cNvPr id="12" name="TextBox 11">
            <a:extLst>
              <a:ext uri="{FF2B5EF4-FFF2-40B4-BE49-F238E27FC236}">
                <a16:creationId xmlns:a16="http://schemas.microsoft.com/office/drawing/2014/main" id="{E80E6B86-3DCE-4068-8FB2-8A34040DC3B5}"/>
              </a:ext>
            </a:extLst>
          </p:cNvPr>
          <p:cNvSpPr txBox="1"/>
          <p:nvPr/>
        </p:nvSpPr>
        <p:spPr>
          <a:xfrm>
            <a:off x="5480869" y="3561940"/>
            <a:ext cx="4820231" cy="1200329"/>
          </a:xfrm>
          <a:prstGeom prst="rect">
            <a:avLst/>
          </a:prstGeom>
          <a:noFill/>
        </p:spPr>
        <p:txBody>
          <a:bodyPr wrap="square" rtlCol="0">
            <a:spAutoFit/>
          </a:bodyPr>
          <a:lstStyle/>
          <a:p>
            <a:r>
              <a:rPr lang="zh-TW" altLang="en-US" sz="2400" dirty="0">
                <a:latin typeface="Times New Roman" panose="02020603050405020304" pitchFamily="18" charset="0"/>
                <a:ea typeface="DFKai-SB" panose="03000509000000000000" pitchFamily="65" charset="-120"/>
                <a:cs typeface="Times New Roman" panose="02020603050405020304" pitchFamily="18" charset="0"/>
              </a:rPr>
              <a:t>式中，對特定氣流及微粒，</a:t>
            </a:r>
            <a:r>
              <a:rPr lang="en-US" altLang="zh-TW" sz="24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µ</a:t>
            </a:r>
            <a:r>
              <a:rPr lang="en-US" altLang="zh-TW" sz="2400"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g</a:t>
            </a:r>
            <a:r>
              <a:rPr lang="en-US" altLang="zh-TW" sz="24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l-GR" altLang="zh-TW" sz="24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ρ</a:t>
            </a:r>
            <a:r>
              <a:rPr lang="en-GB" altLang="zh-TW" sz="2400"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p</a:t>
            </a:r>
            <a:r>
              <a:rPr lang="en-GB" altLang="zh-TW" sz="24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GB" altLang="zh-TW" sz="2400" dirty="0" err="1">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K</a:t>
            </a:r>
            <a:r>
              <a:rPr lang="en-GB" altLang="zh-TW" sz="2400" baseline="-25000" dirty="0" err="1">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f</a:t>
            </a:r>
            <a:r>
              <a:rPr lang="en-GB" altLang="zh-TW" sz="24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K</a:t>
            </a:r>
            <a:r>
              <a:rPr lang="en-GB" altLang="zh-TW" sz="2400"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c</a:t>
            </a:r>
            <a:r>
              <a:rPr lang="zh-TW" altLang="en-US" sz="24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應為定值</a:t>
            </a:r>
            <a:r>
              <a:rPr lang="zh-TW" altLang="en-US" sz="2400" dirty="0">
                <a:latin typeface="Times New Roman" panose="02020603050405020304" pitchFamily="18" charset="0"/>
                <a:ea typeface="DFKai-SB" panose="03000509000000000000" pitchFamily="65" charset="-120"/>
                <a:cs typeface="Times New Roman" panose="02020603050405020304" pitchFamily="18" charset="0"/>
              </a:rPr>
              <a:t>，可將之總括為</a:t>
            </a:r>
            <a:r>
              <a:rPr lang="zh-TW" altLang="en-US" sz="24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阻抗參數</a:t>
            </a:r>
            <a:r>
              <a:rPr lang="en-US" altLang="zh-TW" sz="2400" dirty="0" err="1">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R</a:t>
            </a:r>
            <a:r>
              <a:rPr lang="en-US" altLang="zh-TW" sz="2400" baseline="-25000" dirty="0" err="1">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c</a:t>
            </a:r>
            <a:r>
              <a:rPr lang="zh-TW" altLang="en-US" sz="24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及</a:t>
            </a:r>
            <a:r>
              <a:rPr lang="en-US" altLang="zh-TW" sz="24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R</a:t>
            </a:r>
            <a:r>
              <a:rPr lang="en-US" altLang="zh-TW" sz="2400"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f</a:t>
            </a:r>
            <a:endParaRPr lang="en-GB" sz="2400"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14" name="Picture 13">
            <a:extLst>
              <a:ext uri="{FF2B5EF4-FFF2-40B4-BE49-F238E27FC236}">
                <a16:creationId xmlns:a16="http://schemas.microsoft.com/office/drawing/2014/main" id="{7EC10270-1071-4786-94BB-D7CFA1D073DD}"/>
              </a:ext>
            </a:extLst>
          </p:cNvPr>
          <p:cNvPicPr>
            <a:picLocks noChangeAspect="1"/>
          </p:cNvPicPr>
          <p:nvPr/>
        </p:nvPicPr>
        <p:blipFill>
          <a:blip r:embed="rId6"/>
          <a:stretch>
            <a:fillRect/>
          </a:stretch>
        </p:blipFill>
        <p:spPr>
          <a:xfrm>
            <a:off x="6396808" y="4898908"/>
            <a:ext cx="1133475" cy="676275"/>
          </a:xfrm>
          <a:prstGeom prst="rect">
            <a:avLst/>
          </a:prstGeom>
        </p:spPr>
      </p:pic>
      <p:pic>
        <p:nvPicPr>
          <p:cNvPr id="16" name="Picture 15">
            <a:extLst>
              <a:ext uri="{FF2B5EF4-FFF2-40B4-BE49-F238E27FC236}">
                <a16:creationId xmlns:a16="http://schemas.microsoft.com/office/drawing/2014/main" id="{02A02A41-5833-4A2B-80D1-4D7B79CA4A4E}"/>
              </a:ext>
            </a:extLst>
          </p:cNvPr>
          <p:cNvPicPr>
            <a:picLocks noChangeAspect="1"/>
          </p:cNvPicPr>
          <p:nvPr/>
        </p:nvPicPr>
        <p:blipFill>
          <a:blip r:embed="rId7"/>
          <a:stretch>
            <a:fillRect/>
          </a:stretch>
        </p:blipFill>
        <p:spPr>
          <a:xfrm>
            <a:off x="6396808" y="5789669"/>
            <a:ext cx="1066800" cy="666750"/>
          </a:xfrm>
          <a:prstGeom prst="rect">
            <a:avLst/>
          </a:prstGeom>
        </p:spPr>
      </p:pic>
      <p:sp>
        <p:nvSpPr>
          <p:cNvPr id="17" name="TextBox 16">
            <a:extLst>
              <a:ext uri="{FF2B5EF4-FFF2-40B4-BE49-F238E27FC236}">
                <a16:creationId xmlns:a16="http://schemas.microsoft.com/office/drawing/2014/main" id="{B35BA4DA-4C0F-48DC-AEDF-82129E210787}"/>
              </a:ext>
            </a:extLst>
          </p:cNvPr>
          <p:cNvSpPr txBox="1"/>
          <p:nvPr/>
        </p:nvSpPr>
        <p:spPr>
          <a:xfrm>
            <a:off x="8458586" y="5034332"/>
            <a:ext cx="2517006" cy="461665"/>
          </a:xfrm>
          <a:prstGeom prst="rect">
            <a:avLst/>
          </a:prstGeom>
          <a:noFill/>
        </p:spPr>
        <p:txBody>
          <a:bodyPr wrap="square" rtlCol="0">
            <a:spAutoFit/>
          </a:bodyPr>
          <a:lstStyle/>
          <a:p>
            <a:r>
              <a:rPr lang="en-GB" altLang="zh-TW" sz="2400" dirty="0">
                <a:latin typeface="Times New Roman" panose="02020603050405020304" pitchFamily="18" charset="0"/>
                <a:ea typeface="DFKai-SB" panose="03000509000000000000" pitchFamily="65" charset="-120"/>
                <a:cs typeface="Times New Roman" panose="02020603050405020304" pitchFamily="18" charset="0"/>
              </a:rPr>
              <a:t>(9-72)</a:t>
            </a:r>
            <a:r>
              <a:rPr lang="zh-TW" altLang="en-US" sz="2400" dirty="0">
                <a:latin typeface="Times New Roman" panose="02020603050405020304" pitchFamily="18" charset="0"/>
                <a:ea typeface="DFKai-SB" panose="03000509000000000000" pitchFamily="65" charset="-120"/>
                <a:cs typeface="Times New Roman" panose="02020603050405020304" pitchFamily="18" charset="0"/>
              </a:rPr>
              <a:t>式可簡化成</a:t>
            </a:r>
            <a:endParaRPr lang="en-GB" sz="2400" dirty="0">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19" name="Picture 18">
            <a:extLst>
              <a:ext uri="{FF2B5EF4-FFF2-40B4-BE49-F238E27FC236}">
                <a16:creationId xmlns:a16="http://schemas.microsoft.com/office/drawing/2014/main" id="{18838885-BA79-4AA7-90F8-1D1264CAF252}"/>
              </a:ext>
            </a:extLst>
          </p:cNvPr>
          <p:cNvPicPr>
            <a:picLocks noChangeAspect="1"/>
          </p:cNvPicPr>
          <p:nvPr/>
        </p:nvPicPr>
        <p:blipFill>
          <a:blip r:embed="rId8"/>
          <a:stretch>
            <a:fillRect/>
          </a:stretch>
        </p:blipFill>
        <p:spPr>
          <a:xfrm>
            <a:off x="8035927" y="5765422"/>
            <a:ext cx="3362325" cy="400050"/>
          </a:xfrm>
          <a:prstGeom prst="rect">
            <a:avLst/>
          </a:prstGeom>
        </p:spPr>
      </p:pic>
      <p:sp>
        <p:nvSpPr>
          <p:cNvPr id="20" name="TextBox 19">
            <a:extLst>
              <a:ext uri="{FF2B5EF4-FFF2-40B4-BE49-F238E27FC236}">
                <a16:creationId xmlns:a16="http://schemas.microsoft.com/office/drawing/2014/main" id="{AAFA2DF6-A22A-4C3E-A8DD-76D3DCA8871B}"/>
              </a:ext>
            </a:extLst>
          </p:cNvPr>
          <p:cNvSpPr txBox="1"/>
          <p:nvPr/>
        </p:nvSpPr>
        <p:spPr>
          <a:xfrm>
            <a:off x="11338178" y="5703807"/>
            <a:ext cx="902010" cy="461665"/>
          </a:xfrm>
          <a:prstGeom prst="rect">
            <a:avLst/>
          </a:prstGeom>
          <a:noFill/>
        </p:spPr>
        <p:txBody>
          <a:bodyPr wrap="square" rtlCol="0">
            <a:spAutoFit/>
          </a:bodyPr>
          <a:lstStyle/>
          <a:p>
            <a:r>
              <a:rPr lang="en-GB" altLang="zh-TW" sz="2400" dirty="0">
                <a:latin typeface="Times New Roman" panose="02020603050405020304" pitchFamily="18" charset="0"/>
                <a:cs typeface="Times New Roman" panose="02020603050405020304" pitchFamily="18" charset="0"/>
              </a:rPr>
              <a:t>(9-7</a:t>
            </a:r>
            <a:r>
              <a:rPr lang="en-US" altLang="zh-TW" sz="2400" dirty="0">
                <a:latin typeface="Times New Roman" panose="02020603050405020304" pitchFamily="18" charset="0"/>
                <a:cs typeface="Times New Roman" panose="02020603050405020304" pitchFamily="18" charset="0"/>
              </a:rPr>
              <a:t>7)</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474410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7B9331-4F08-F0F0-7AEF-EB352638870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D67E3B93-4B7F-78DE-0DEE-4D0658F64E1D}"/>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394585-2388-A4A6-2958-3EBB70FEEB63}"/>
              </a:ext>
            </a:extLst>
          </p:cNvPr>
          <p:cNvPicPr>
            <a:picLocks noChangeAspect="1"/>
          </p:cNvPicPr>
          <p:nvPr/>
        </p:nvPicPr>
        <p:blipFill>
          <a:blip r:embed="rId2"/>
          <a:stretch>
            <a:fillRect/>
          </a:stretch>
        </p:blipFill>
        <p:spPr>
          <a:xfrm>
            <a:off x="1952592" y="904783"/>
            <a:ext cx="9082148" cy="4662897"/>
          </a:xfrm>
          <a:prstGeom prst="rect">
            <a:avLst/>
          </a:prstGeom>
        </p:spPr>
      </p:pic>
      <p:pic>
        <p:nvPicPr>
          <p:cNvPr id="7" name="圖片 6">
            <a:extLst>
              <a:ext uri="{FF2B5EF4-FFF2-40B4-BE49-F238E27FC236}">
                <a16:creationId xmlns:a16="http://schemas.microsoft.com/office/drawing/2014/main" id="{1106D33D-57C8-981C-B00B-02E1FC29060F}"/>
              </a:ext>
            </a:extLst>
          </p:cNvPr>
          <p:cNvPicPr>
            <a:picLocks noChangeAspect="1"/>
          </p:cNvPicPr>
          <p:nvPr/>
        </p:nvPicPr>
        <p:blipFill>
          <a:blip r:embed="rId3"/>
          <a:stretch>
            <a:fillRect/>
          </a:stretch>
        </p:blipFill>
        <p:spPr>
          <a:xfrm>
            <a:off x="8862928" y="5567680"/>
            <a:ext cx="2171812" cy="171459"/>
          </a:xfrm>
          <a:prstGeom prst="rect">
            <a:avLst/>
          </a:prstGeom>
        </p:spPr>
      </p:pic>
    </p:spTree>
    <p:extLst>
      <p:ext uri="{BB962C8B-B14F-4D97-AF65-F5344CB8AC3E}">
        <p14:creationId xmlns:p14="http://schemas.microsoft.com/office/powerpoint/2010/main" val="7772861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867CC0-FD3D-4BF7-9A61-9EFEC58057BB}"/>
              </a:ext>
            </a:extLst>
          </p:cNvPr>
          <p:cNvSpPr>
            <a:spLocks noGrp="1"/>
          </p:cNvSpPr>
          <p:nvPr>
            <p:ph idx="1"/>
          </p:nvPr>
        </p:nvSpPr>
        <p:spPr>
          <a:xfrm>
            <a:off x="1484310" y="330199"/>
            <a:ext cx="10018713" cy="6337301"/>
          </a:xfrm>
        </p:spPr>
        <p:txBody>
          <a:bodyPr>
            <a:normAutofit fontScale="92500" lnSpcReduction="10000"/>
          </a:bodyPr>
          <a:lstStyle/>
          <a:p>
            <a:pPr marL="0" indent="0" algn="just">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袋濾室洩漏發生原因及位置</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當袋濾室出口的微粒粒徑分布與入口微粒粒徑分布相差不多時，表示已有</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洩漏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發生，其可能原因如下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濾袋被旁路</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(Bypass)</a:t>
            </a:r>
          </a:p>
          <a:p>
            <a:pPr marL="0" indent="0" algn="just">
              <a:buNone/>
            </a:pPr>
            <a:r>
              <a:rPr lang="en-US" dirty="0">
                <a:latin typeface="Times New Roman" panose="02020603050405020304" pitchFamily="18" charset="0"/>
                <a:ea typeface="DFKai-SB" panose="03000509000000000000" pitchFamily="65" charset="-120"/>
                <a:cs typeface="Times New Roman" panose="02020603050405020304" pitchFamily="18" charset="0"/>
              </a:rPr>
              <a:t>    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焊接處有裂縫</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封口之襯墊劣化</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濾袋有破洞</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濾袋</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破洞</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之偵測方式</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在出口加裝偵測器</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破洞找法</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肉眼</a:t>
            </a:r>
            <a:endPar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(b)</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利用</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追蹤劑</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(Tracer)</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及紫外線掃描</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以感光劑粉末作為追蹤劑加入濾袋內，然後以紫外線掃描定位。</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若找不到破洞，可能是因焊接不良或封口襯墊劣化造成的氣密不佳所導致之洩漏。</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04551242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52CF0-8928-4436-A069-555CE60C5805}"/>
              </a:ext>
            </a:extLst>
          </p:cNvPr>
          <p:cNvSpPr>
            <a:spLocks noGrp="1"/>
          </p:cNvSpPr>
          <p:nvPr>
            <p:ph idx="1"/>
          </p:nvPr>
        </p:nvSpPr>
        <p:spPr>
          <a:xfrm>
            <a:off x="1484310" y="501445"/>
            <a:ext cx="10018713" cy="5289755"/>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設計步驟</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選擇濾袋材質</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考慮操作溫度，耐酸鹼性、成本</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處理氣體是否需先預冷</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，預冷有</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種方式</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以外部空氣稀釋冷卻</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計算時，</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的空氣密度</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=0.0739 lb/ft</a:t>
            </a:r>
            <a:r>
              <a:rPr lang="en-GB" altLang="zh-TW" baseline="30000" dirty="0">
                <a:latin typeface="Times New Roman" panose="02020603050405020304" pitchFamily="18" charset="0"/>
                <a:ea typeface="DFKai-SB" panose="03000509000000000000" pitchFamily="65" charset="-120"/>
                <a:cs typeface="Times New Roman" panose="02020603050405020304" pitchFamily="18" charset="0"/>
              </a:rPr>
              <a:t>3</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 = 1.183 Kg/m</a:t>
            </a:r>
            <a:r>
              <a:rPr lang="en-GB" altLang="zh-TW" baseline="30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比熱</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C</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p</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 0.24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BTU/</a:t>
            </a:r>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lb</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F = 0.24 Kcal/</a:t>
            </a:r>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Kg°C</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為最簡單的方法，但</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會增加袋濾室之處理量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亦即處理設備會增大</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9.20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顯示以</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300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°K</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空氣稀釋冷卻，使氣流溫度降至</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560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°K</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所需增加的袋濾室容量。</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dirty="0"/>
          </a:p>
          <a:p>
            <a:pPr marL="0" indent="0">
              <a:buNone/>
            </a:pPr>
            <a:endParaRPr lang="en-GB" altLang="zh-TW" dirty="0"/>
          </a:p>
          <a:p>
            <a:pPr marL="0" indent="0">
              <a:buNone/>
            </a:pPr>
            <a:endParaRPr lang="en-GB" altLang="zh-TW" dirty="0"/>
          </a:p>
          <a:p>
            <a:pPr marL="0" indent="0">
              <a:buNone/>
            </a:pPr>
            <a:endParaRPr lang="en-GB" altLang="zh-TW" dirty="0"/>
          </a:p>
          <a:p>
            <a:pPr marL="0" indent="0">
              <a:buNone/>
            </a:pPr>
            <a:endParaRPr lang="en-GB" altLang="zh-TW" dirty="0"/>
          </a:p>
          <a:p>
            <a:pPr marL="0" indent="0">
              <a:buNone/>
            </a:pPr>
            <a:endParaRPr lang="en-GB" altLang="zh-TW" dirty="0"/>
          </a:p>
        </p:txBody>
      </p:sp>
      <p:pic>
        <p:nvPicPr>
          <p:cNvPr id="5" name="Picture 4">
            <a:extLst>
              <a:ext uri="{FF2B5EF4-FFF2-40B4-BE49-F238E27FC236}">
                <a16:creationId xmlns:a16="http://schemas.microsoft.com/office/drawing/2014/main" id="{94CE4A9A-1801-47E8-8CBD-4B7C4D24307C}"/>
              </a:ext>
            </a:extLst>
          </p:cNvPr>
          <p:cNvPicPr>
            <a:picLocks noChangeAspect="1"/>
          </p:cNvPicPr>
          <p:nvPr/>
        </p:nvPicPr>
        <p:blipFill>
          <a:blip r:embed="rId2"/>
          <a:stretch>
            <a:fillRect/>
          </a:stretch>
        </p:blipFill>
        <p:spPr>
          <a:xfrm>
            <a:off x="4741051" y="3163083"/>
            <a:ext cx="3272649" cy="3193472"/>
          </a:xfrm>
          <a:prstGeom prst="rect">
            <a:avLst/>
          </a:prstGeom>
        </p:spPr>
      </p:pic>
      <p:pic>
        <p:nvPicPr>
          <p:cNvPr id="7" name="Picture 6">
            <a:extLst>
              <a:ext uri="{FF2B5EF4-FFF2-40B4-BE49-F238E27FC236}">
                <a16:creationId xmlns:a16="http://schemas.microsoft.com/office/drawing/2014/main" id="{D157EA14-F5B7-4150-84C0-37C26FBEB11E}"/>
              </a:ext>
            </a:extLst>
          </p:cNvPr>
          <p:cNvPicPr>
            <a:picLocks noChangeAspect="1"/>
          </p:cNvPicPr>
          <p:nvPr/>
        </p:nvPicPr>
        <p:blipFill>
          <a:blip r:embed="rId3"/>
          <a:stretch>
            <a:fillRect/>
          </a:stretch>
        </p:blipFill>
        <p:spPr>
          <a:xfrm>
            <a:off x="2797966" y="6394655"/>
            <a:ext cx="7391400" cy="361950"/>
          </a:xfrm>
          <a:prstGeom prst="rect">
            <a:avLst/>
          </a:prstGeom>
        </p:spPr>
      </p:pic>
    </p:spTree>
    <p:extLst>
      <p:ext uri="{BB962C8B-B14F-4D97-AF65-F5344CB8AC3E}">
        <p14:creationId xmlns:p14="http://schemas.microsoft.com/office/powerpoint/2010/main" val="273697629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1B9961-47FC-429F-9CC9-64431AB1637A}"/>
              </a:ext>
            </a:extLst>
          </p:cNvPr>
          <p:cNvSpPr>
            <a:spLocks noGrp="1"/>
          </p:cNvSpPr>
          <p:nvPr>
            <p:ph idx="1"/>
          </p:nvPr>
        </p:nvSpPr>
        <p:spPr>
          <a:xfrm>
            <a:off x="1513807" y="304799"/>
            <a:ext cx="10018713" cy="3124201"/>
          </a:xfrm>
        </p:spPr>
        <p:txBody>
          <a:bodyPr/>
          <a:lstStyle/>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輻射冷卻</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通常於風管上設置</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鰭片</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(Fin)</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以</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增大熱傳面積</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，雖然袋濾室容量不致增加，但風管長度需增加</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系統壓降也隨之增加</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而需額外的投資費用。圖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9.21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表示</a:t>
            </a:r>
            <a:r>
              <a:rPr lang="zh-TW" altLang="en-US" dirty="0">
                <a:solidFill>
                  <a:schemeClr val="accent3">
                    <a:lumMod val="75000"/>
                  </a:schemeClr>
                </a:solidFill>
                <a:latin typeface="Times New Roman" panose="02020603050405020304" pitchFamily="18" charset="0"/>
                <a:ea typeface="DFKai-SB" panose="03000509000000000000" pitchFamily="65" charset="-120"/>
                <a:cs typeface="Times New Roman" panose="02020603050405020304" pitchFamily="18" charset="0"/>
              </a:rPr>
              <a:t>氣流溫度下降與風管長度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的函數關係，其中氣流起始溫度為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1150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°K</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，若廢氣溫度超過</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1150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°K</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，則風管須使用特殊材質，較不經濟。另外可考慮廢熱回收設備</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如廢熱鍋爐或節熱器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(Economizer)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回收廢熱並達到預冷的目的，通常可假設熱傳導係數</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U</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值為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10 BTU/hr·ft</a:t>
            </a:r>
            <a:r>
              <a:rPr lang="en-US" altLang="zh-TW" baseline="30000" dirty="0">
                <a:latin typeface="Times New Roman" panose="02020603050405020304" pitchFamily="18" charset="0"/>
                <a:ea typeface="DFKai-SB" panose="03000509000000000000" pitchFamily="65" charset="-120"/>
                <a:cs typeface="Times New Roman" panose="02020603050405020304" pitchFamily="18" charset="0"/>
              </a:rPr>
              <a:t>2</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 ° F</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，再求出</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對數平均溫差</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(LMTD)</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即可計算廢熱回收設備之熱傳面積</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7" name="Picture 6">
            <a:extLst>
              <a:ext uri="{FF2B5EF4-FFF2-40B4-BE49-F238E27FC236}">
                <a16:creationId xmlns:a16="http://schemas.microsoft.com/office/drawing/2014/main" id="{9454E1A3-D3A5-497B-81BE-4B34C2C16564}"/>
              </a:ext>
            </a:extLst>
          </p:cNvPr>
          <p:cNvPicPr>
            <a:picLocks noChangeAspect="1"/>
          </p:cNvPicPr>
          <p:nvPr/>
        </p:nvPicPr>
        <p:blipFill>
          <a:blip r:embed="rId2"/>
          <a:stretch>
            <a:fillRect/>
          </a:stretch>
        </p:blipFill>
        <p:spPr>
          <a:xfrm>
            <a:off x="2865563" y="3214072"/>
            <a:ext cx="7315200" cy="2828925"/>
          </a:xfrm>
          <a:prstGeom prst="rect">
            <a:avLst/>
          </a:prstGeom>
        </p:spPr>
      </p:pic>
      <p:pic>
        <p:nvPicPr>
          <p:cNvPr id="9" name="Picture 8">
            <a:extLst>
              <a:ext uri="{FF2B5EF4-FFF2-40B4-BE49-F238E27FC236}">
                <a16:creationId xmlns:a16="http://schemas.microsoft.com/office/drawing/2014/main" id="{BFD05CAB-5EAD-4C00-BAEC-2BBB52926462}"/>
              </a:ext>
            </a:extLst>
          </p:cNvPr>
          <p:cNvPicPr>
            <a:picLocks noChangeAspect="1"/>
          </p:cNvPicPr>
          <p:nvPr/>
        </p:nvPicPr>
        <p:blipFill>
          <a:blip r:embed="rId3"/>
          <a:stretch>
            <a:fillRect/>
          </a:stretch>
        </p:blipFill>
        <p:spPr>
          <a:xfrm>
            <a:off x="4661025" y="6216651"/>
            <a:ext cx="3724275" cy="323850"/>
          </a:xfrm>
          <a:prstGeom prst="rect">
            <a:avLst/>
          </a:prstGeom>
        </p:spPr>
      </p:pic>
    </p:spTree>
    <p:extLst>
      <p:ext uri="{BB962C8B-B14F-4D97-AF65-F5344CB8AC3E}">
        <p14:creationId xmlns:p14="http://schemas.microsoft.com/office/powerpoint/2010/main" val="171935607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241113-29B5-4E04-8C6A-C1C927744ECF}"/>
              </a:ext>
            </a:extLst>
          </p:cNvPr>
          <p:cNvSpPr>
            <a:spLocks noGrp="1"/>
          </p:cNvSpPr>
          <p:nvPr>
            <p:ph idx="1"/>
          </p:nvPr>
        </p:nvSpPr>
        <p:spPr>
          <a:xfrm>
            <a:off x="1435149" y="159774"/>
            <a:ext cx="10018713" cy="1101522"/>
          </a:xfrm>
        </p:spPr>
        <p:txBody>
          <a:bodyPr>
            <a:normAutofit lnSpcReduction="10000"/>
          </a:bodyPr>
          <a:lstStyle/>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蒸發冷卻法</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將水直接注入廢氣中，由於水分之蒸發吸收了高溫氣流中之一部分熱量，故可使廢氣溫度降低。圖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9.22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顯示由於蒸發冷卻所造成的袋濾室容量之增加量</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冷卻至</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560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°K)</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5" name="Picture 4">
            <a:extLst>
              <a:ext uri="{FF2B5EF4-FFF2-40B4-BE49-F238E27FC236}">
                <a16:creationId xmlns:a16="http://schemas.microsoft.com/office/drawing/2014/main" id="{4A698C68-4E4F-491F-B6A7-FCDD41CF77AD}"/>
              </a:ext>
            </a:extLst>
          </p:cNvPr>
          <p:cNvPicPr>
            <a:picLocks noChangeAspect="1"/>
          </p:cNvPicPr>
          <p:nvPr/>
        </p:nvPicPr>
        <p:blipFill>
          <a:blip r:embed="rId2"/>
          <a:stretch>
            <a:fillRect/>
          </a:stretch>
        </p:blipFill>
        <p:spPr>
          <a:xfrm>
            <a:off x="4186188" y="1261296"/>
            <a:ext cx="4801492" cy="3622786"/>
          </a:xfrm>
          <a:prstGeom prst="rect">
            <a:avLst/>
          </a:prstGeom>
        </p:spPr>
      </p:pic>
      <p:pic>
        <p:nvPicPr>
          <p:cNvPr id="7" name="Picture 6">
            <a:extLst>
              <a:ext uri="{FF2B5EF4-FFF2-40B4-BE49-F238E27FC236}">
                <a16:creationId xmlns:a16="http://schemas.microsoft.com/office/drawing/2014/main" id="{F21C92C3-18A2-4819-9BB3-919EF483B504}"/>
              </a:ext>
            </a:extLst>
          </p:cNvPr>
          <p:cNvPicPr>
            <a:picLocks noChangeAspect="1"/>
          </p:cNvPicPr>
          <p:nvPr/>
        </p:nvPicPr>
        <p:blipFill>
          <a:blip r:embed="rId3"/>
          <a:stretch>
            <a:fillRect/>
          </a:stretch>
        </p:blipFill>
        <p:spPr>
          <a:xfrm>
            <a:off x="4280544" y="5057775"/>
            <a:ext cx="4801493" cy="305713"/>
          </a:xfrm>
          <a:prstGeom prst="rect">
            <a:avLst/>
          </a:prstGeom>
        </p:spPr>
      </p:pic>
      <p:sp>
        <p:nvSpPr>
          <p:cNvPr id="8" name="TextBox 7">
            <a:extLst>
              <a:ext uri="{FF2B5EF4-FFF2-40B4-BE49-F238E27FC236}">
                <a16:creationId xmlns:a16="http://schemas.microsoft.com/office/drawing/2014/main" id="{5893C3AF-B88F-45A4-AD2A-8E335AA0D9DA}"/>
              </a:ext>
            </a:extLst>
          </p:cNvPr>
          <p:cNvSpPr txBox="1"/>
          <p:nvPr/>
        </p:nvSpPr>
        <p:spPr>
          <a:xfrm>
            <a:off x="1651000" y="5754771"/>
            <a:ext cx="6946900" cy="461665"/>
          </a:xfrm>
          <a:prstGeom prst="rect">
            <a:avLst/>
          </a:prstGeom>
          <a:noFill/>
        </p:spPr>
        <p:txBody>
          <a:bodyPr wrap="square" rtlCol="0">
            <a:spAutoFit/>
          </a:bodyPr>
          <a:lstStyle/>
          <a:p>
            <a:r>
              <a:rPr lang="zh-TW" altLang="en-US" sz="2400" dirty="0">
                <a:latin typeface="Times New Roman" panose="02020603050405020304" pitchFamily="18" charset="0"/>
                <a:ea typeface="DFKai-SB" panose="03000509000000000000" pitchFamily="65" charset="-120"/>
                <a:cs typeface="Times New Roman" panose="02020603050405020304" pitchFamily="18" charset="0"/>
              </a:rPr>
              <a:t>以上</a:t>
            </a:r>
            <a:r>
              <a:rPr lang="en-US" altLang="zh-TW" sz="24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sz="2400" dirty="0">
                <a:latin typeface="Times New Roman" panose="02020603050405020304" pitchFamily="18" charset="0"/>
                <a:ea typeface="DFKai-SB" panose="03000509000000000000" pitchFamily="65" charset="-120"/>
                <a:cs typeface="Times New Roman" panose="02020603050405020304" pitchFamily="18" charset="0"/>
              </a:rPr>
              <a:t>種方法</a:t>
            </a:r>
            <a:r>
              <a:rPr lang="zh-TW" altLang="en-US" sz="2400"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均須核算冷卻後氣體之露點溫度</a:t>
            </a:r>
            <a:endParaRPr lang="en-GB" sz="2400"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97319057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3ECEB3-E442-43E0-906C-098322CA79CB}"/>
              </a:ext>
            </a:extLst>
          </p:cNvPr>
          <p:cNvSpPr>
            <a:spLocks noGrp="1"/>
          </p:cNvSpPr>
          <p:nvPr>
            <p:ph idx="1"/>
          </p:nvPr>
        </p:nvSpPr>
        <p:spPr>
          <a:xfrm>
            <a:off x="1497010" y="398463"/>
            <a:ext cx="10018713" cy="5702301"/>
          </a:xfrm>
        </p:spPr>
        <p:txBody>
          <a:bodyPr>
            <a:normAutofit fontScale="92500" lnSpcReduction="10000"/>
          </a:bodyPr>
          <a:lstStyle/>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計算濾袋表面積</a:t>
            </a:r>
            <a:endPar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V:</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 氣體表面速度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，即</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比，依洗袋方式之不同數值，一般取下列範圍進行設計</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濾袋尺寸及袋濾室隔間</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(Compartment)</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設計</a:t>
            </a:r>
            <a:endParaRPr lang="en-GB"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一般震盪式及反向噴氣式之濾袋直徑在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6~18</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英吋之間，長度在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10~40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英呎之間。相對之下，脈動噴氣式之濾袋比較小，其直徑在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4~6</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英吋之間，長度</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10~25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英呎。</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隔間之設計一般以較小型且多數目之隔間較佳</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，可以</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8~80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Bags/Compartment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進行設計。</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決定過濾及清潔之週期</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利用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(9-77))</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p>
        </p:txBody>
      </p:sp>
      <p:pic>
        <p:nvPicPr>
          <p:cNvPr id="5" name="Picture 4">
            <a:extLst>
              <a:ext uri="{FF2B5EF4-FFF2-40B4-BE49-F238E27FC236}">
                <a16:creationId xmlns:a16="http://schemas.microsoft.com/office/drawing/2014/main" id="{9DC81F63-DA3A-46CE-8A42-8F325827DF81}"/>
              </a:ext>
            </a:extLst>
          </p:cNvPr>
          <p:cNvPicPr>
            <a:picLocks noChangeAspect="1"/>
          </p:cNvPicPr>
          <p:nvPr/>
        </p:nvPicPr>
        <p:blipFill>
          <a:blip r:embed="rId2"/>
          <a:stretch>
            <a:fillRect/>
          </a:stretch>
        </p:blipFill>
        <p:spPr>
          <a:xfrm>
            <a:off x="4254500" y="757236"/>
            <a:ext cx="762000" cy="619125"/>
          </a:xfrm>
          <a:prstGeom prst="rect">
            <a:avLst/>
          </a:prstGeom>
        </p:spPr>
      </p:pic>
      <p:pic>
        <p:nvPicPr>
          <p:cNvPr id="7" name="Picture 6">
            <a:extLst>
              <a:ext uri="{FF2B5EF4-FFF2-40B4-BE49-F238E27FC236}">
                <a16:creationId xmlns:a16="http://schemas.microsoft.com/office/drawing/2014/main" id="{150DA3A5-2C4D-4A01-8AF5-AC068F249E2E}"/>
              </a:ext>
            </a:extLst>
          </p:cNvPr>
          <p:cNvPicPr>
            <a:picLocks noChangeAspect="1"/>
          </p:cNvPicPr>
          <p:nvPr/>
        </p:nvPicPr>
        <p:blipFill>
          <a:blip r:embed="rId3"/>
          <a:stretch>
            <a:fillRect/>
          </a:stretch>
        </p:blipFill>
        <p:spPr>
          <a:xfrm>
            <a:off x="3655219" y="2179321"/>
            <a:ext cx="3484562" cy="1254442"/>
          </a:xfrm>
          <a:prstGeom prst="rect">
            <a:avLst/>
          </a:prstGeom>
        </p:spPr>
      </p:pic>
    </p:spTree>
    <p:extLst>
      <p:ext uri="{BB962C8B-B14F-4D97-AF65-F5344CB8AC3E}">
        <p14:creationId xmlns:p14="http://schemas.microsoft.com/office/powerpoint/2010/main" val="333173469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791586-DD2B-498D-89C2-1E934A009AF4}"/>
              </a:ext>
            </a:extLst>
          </p:cNvPr>
          <p:cNvSpPr>
            <a:spLocks noGrp="1"/>
          </p:cNvSpPr>
          <p:nvPr>
            <p:ph idx="1"/>
          </p:nvPr>
        </p:nvSpPr>
        <p:spPr>
          <a:xfrm>
            <a:off x="1484310" y="511277"/>
            <a:ext cx="10018713" cy="5810865"/>
          </a:xfrm>
        </p:spPr>
        <p:txBody>
          <a:bodyPr/>
          <a:lstStyle/>
          <a:p>
            <a:pPr marL="0" indent="0" algn="just">
              <a:buNone/>
            </a:pP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靜電集塵器 </a:t>
            </a:r>
            <a:r>
              <a:rPr lang="en-US" altLang="zh-TW"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(Electrostatic Precipitator)</a:t>
            </a:r>
          </a:p>
          <a:p>
            <a:pPr marL="0" indent="0" algn="just">
              <a:buNone/>
            </a:pP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優點</a:t>
            </a:r>
            <a:endParaRPr lang="en-GB"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靜電集塵器可</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有效去除排氣中所含的粉塵及煙霧</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，而且具有下列優點</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具處理高氣體流量之能力</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對次微米粒子</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(Submicron</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，粒徑小於</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1</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µ</a:t>
            </a:r>
            <a:r>
              <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m</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者</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移除效率高</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壓降低</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下游抽風機能量需求較低</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壓降一般為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0.1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至</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0.5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吋水柱</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可處理高溫廢氣</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典型乾式靜電集塵器可處理</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370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的廢氣</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對</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乾式集塵器</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而言，</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可直接回收粉塵中有價物質，不產生廢水</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因而為工業界廣泛使用，尤其是水泥廠及發電廠</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去除排氣飛灰</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的主要設備，也常見於煉油廠或石化廠流動床反應器回收觸媒單元或聚氯乙烯等塑膠粉體儲存系統中。</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98383950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83D460-E41D-4806-8881-AE742B2D8AB8}"/>
              </a:ext>
            </a:extLst>
          </p:cNvPr>
          <p:cNvSpPr>
            <a:spLocks noGrp="1"/>
          </p:cNvSpPr>
          <p:nvPr>
            <p:ph idx="1"/>
          </p:nvPr>
        </p:nvSpPr>
        <p:spPr>
          <a:xfrm>
            <a:off x="1494143" y="0"/>
            <a:ext cx="10018713" cy="607143"/>
          </a:xfrm>
        </p:spPr>
        <p:txBody>
          <a:bodyPr/>
          <a:lstStyle/>
          <a:p>
            <a:r>
              <a:rPr lang="zh-TW" altLang="en-US" dirty="0">
                <a:latin typeface="Times New Roman" panose="02020603050405020304" pitchFamily="18" charset="0"/>
                <a:ea typeface="DFKai-SB" panose="03000509000000000000" pitchFamily="65" charset="-120"/>
                <a:cs typeface="Times New Roman" panose="02020603050405020304" pitchFamily="18" charset="0"/>
              </a:rPr>
              <a:t>靜電集塵器如圖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9.23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所示。</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5" name="Picture 4">
            <a:extLst>
              <a:ext uri="{FF2B5EF4-FFF2-40B4-BE49-F238E27FC236}">
                <a16:creationId xmlns:a16="http://schemas.microsoft.com/office/drawing/2014/main" id="{A36F0C21-F586-4B23-AB51-7B0008E30A6E}"/>
              </a:ext>
            </a:extLst>
          </p:cNvPr>
          <p:cNvPicPr>
            <a:picLocks noChangeAspect="1"/>
          </p:cNvPicPr>
          <p:nvPr/>
        </p:nvPicPr>
        <p:blipFill>
          <a:blip r:embed="rId2"/>
          <a:stretch>
            <a:fillRect/>
          </a:stretch>
        </p:blipFill>
        <p:spPr>
          <a:xfrm>
            <a:off x="2185987" y="607143"/>
            <a:ext cx="7820025" cy="6200775"/>
          </a:xfrm>
          <a:prstGeom prst="rect">
            <a:avLst/>
          </a:prstGeom>
        </p:spPr>
      </p:pic>
    </p:spTree>
    <p:extLst>
      <p:ext uri="{BB962C8B-B14F-4D97-AF65-F5344CB8AC3E}">
        <p14:creationId xmlns:p14="http://schemas.microsoft.com/office/powerpoint/2010/main" val="406022755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DA65FD0-073F-4406-BF06-BF32B593D91A}"/>
              </a:ext>
            </a:extLst>
          </p:cNvPr>
          <p:cNvPicPr>
            <a:picLocks noChangeAspect="1"/>
          </p:cNvPicPr>
          <p:nvPr/>
        </p:nvPicPr>
        <p:blipFill>
          <a:blip r:embed="rId2"/>
          <a:stretch>
            <a:fillRect/>
          </a:stretch>
        </p:blipFill>
        <p:spPr>
          <a:xfrm>
            <a:off x="1325426" y="0"/>
            <a:ext cx="5164358" cy="6858000"/>
          </a:xfrm>
          <a:prstGeom prst="rect">
            <a:avLst/>
          </a:prstGeom>
        </p:spPr>
      </p:pic>
      <p:pic>
        <p:nvPicPr>
          <p:cNvPr id="7" name="圖片 6">
            <a:extLst>
              <a:ext uri="{FF2B5EF4-FFF2-40B4-BE49-F238E27FC236}">
                <a16:creationId xmlns:a16="http://schemas.microsoft.com/office/drawing/2014/main" id="{190F4057-0F9D-4084-8A38-EC5872FD3A97}"/>
              </a:ext>
            </a:extLst>
          </p:cNvPr>
          <p:cNvPicPr>
            <a:picLocks noChangeAspect="1"/>
          </p:cNvPicPr>
          <p:nvPr/>
        </p:nvPicPr>
        <p:blipFill>
          <a:blip r:embed="rId3"/>
          <a:stretch>
            <a:fillRect/>
          </a:stretch>
        </p:blipFill>
        <p:spPr>
          <a:xfrm>
            <a:off x="6794379" y="0"/>
            <a:ext cx="5158154" cy="6858000"/>
          </a:xfrm>
          <a:prstGeom prst="rect">
            <a:avLst/>
          </a:prstGeom>
        </p:spPr>
      </p:pic>
    </p:spTree>
    <p:extLst>
      <p:ext uri="{BB962C8B-B14F-4D97-AF65-F5344CB8AC3E}">
        <p14:creationId xmlns:p14="http://schemas.microsoft.com/office/powerpoint/2010/main" val="239741728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51B8B3-0380-4AD1-A6F7-9BFCB72885F9}"/>
              </a:ext>
            </a:extLst>
          </p:cNvPr>
          <p:cNvSpPr>
            <a:spLocks noGrp="1"/>
          </p:cNvSpPr>
          <p:nvPr>
            <p:ph idx="1"/>
          </p:nvPr>
        </p:nvSpPr>
        <p:spPr>
          <a:xfrm>
            <a:off x="1484310" y="977901"/>
            <a:ext cx="10018713" cy="4813300"/>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原理</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靜電集塵器係</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利用電力使微粒物質荷電後通過電場而達到處除之目的</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，其作用過程可分為下列幾個階段</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氣體離子化</a:t>
            </a:r>
            <a:endPar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使氣流中之微粒物質荷電並游向電極版</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荷電粒子沉降於電極板上</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以拍擊或震動方式清除集板上沉降之微粒物質</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altLang="zh-TW" dirty="0"/>
          </a:p>
          <a:p>
            <a:endParaRPr lang="en-GB" dirty="0"/>
          </a:p>
        </p:txBody>
      </p:sp>
    </p:spTree>
    <p:extLst>
      <p:ext uri="{BB962C8B-B14F-4D97-AF65-F5344CB8AC3E}">
        <p14:creationId xmlns:p14="http://schemas.microsoft.com/office/powerpoint/2010/main" val="13258062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13834-2DDF-447D-836E-F3E49FF19CF0}"/>
              </a:ext>
            </a:extLst>
          </p:cNvPr>
          <p:cNvSpPr>
            <a:spLocks noGrp="1"/>
          </p:cNvSpPr>
          <p:nvPr>
            <p:ph idx="1"/>
          </p:nvPr>
        </p:nvSpPr>
        <p:spPr>
          <a:xfrm>
            <a:off x="1484310" y="127000"/>
            <a:ext cx="10018713" cy="5664201"/>
          </a:xfrm>
        </p:spPr>
        <p:txBody>
          <a:bodyPr/>
          <a:lstStyle/>
          <a:p>
            <a:pPr marL="0" indent="0" algn="just">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微粒之游動速度</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(Drift Velocity)</a:t>
            </a: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微粒物質在電場中</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荷電</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主要有下列兩個機程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lgn="just">
              <a:buNone/>
            </a:pP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撞擊荷電</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(Bombardment Charging)</a:t>
            </a: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離子化之氣體與微粒碰撞，</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通常粒徑大於</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0.5 µm</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的微粒是以此種方式荷電</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。理論上，供給大於</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0.5 µm</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且粒徑為</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d</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p</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的微粒之受限電荷</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(Limited Charge) </a:t>
            </a:r>
            <a:r>
              <a:rPr lang="en-US"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q</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a:p>
            <a:endParaRPr lang="en-GB" dirty="0"/>
          </a:p>
          <a:p>
            <a:endParaRPr lang="en-GB" dirty="0"/>
          </a:p>
          <a:p>
            <a:endParaRPr lang="en-GB" dirty="0"/>
          </a:p>
          <a:p>
            <a:endParaRPr lang="en-GB" dirty="0"/>
          </a:p>
        </p:txBody>
      </p:sp>
      <p:pic>
        <p:nvPicPr>
          <p:cNvPr id="7" name="Picture 6">
            <a:extLst>
              <a:ext uri="{FF2B5EF4-FFF2-40B4-BE49-F238E27FC236}">
                <a16:creationId xmlns:a16="http://schemas.microsoft.com/office/drawing/2014/main" id="{47C9BA12-FCB6-4A67-BB7D-9F0C86944801}"/>
              </a:ext>
            </a:extLst>
          </p:cNvPr>
          <p:cNvPicPr>
            <a:picLocks noChangeAspect="1"/>
          </p:cNvPicPr>
          <p:nvPr/>
        </p:nvPicPr>
        <p:blipFill>
          <a:blip r:embed="rId2"/>
          <a:stretch>
            <a:fillRect/>
          </a:stretch>
        </p:blipFill>
        <p:spPr>
          <a:xfrm>
            <a:off x="5289550" y="2959100"/>
            <a:ext cx="2019300" cy="714375"/>
          </a:xfrm>
          <a:prstGeom prst="rect">
            <a:avLst/>
          </a:prstGeom>
        </p:spPr>
      </p:pic>
      <p:pic>
        <p:nvPicPr>
          <p:cNvPr id="9" name="Picture 8">
            <a:extLst>
              <a:ext uri="{FF2B5EF4-FFF2-40B4-BE49-F238E27FC236}">
                <a16:creationId xmlns:a16="http://schemas.microsoft.com/office/drawing/2014/main" id="{4C906AC0-1828-492E-8B92-E8BD8061F193}"/>
              </a:ext>
            </a:extLst>
          </p:cNvPr>
          <p:cNvPicPr>
            <a:picLocks noChangeAspect="1"/>
          </p:cNvPicPr>
          <p:nvPr/>
        </p:nvPicPr>
        <p:blipFill>
          <a:blip r:embed="rId3"/>
          <a:stretch>
            <a:fillRect/>
          </a:stretch>
        </p:blipFill>
        <p:spPr>
          <a:xfrm>
            <a:off x="5486400" y="3629819"/>
            <a:ext cx="1219200" cy="495300"/>
          </a:xfrm>
          <a:prstGeom prst="rect">
            <a:avLst/>
          </a:prstGeom>
        </p:spPr>
      </p:pic>
      <p:pic>
        <p:nvPicPr>
          <p:cNvPr id="11" name="Picture 10">
            <a:extLst>
              <a:ext uri="{FF2B5EF4-FFF2-40B4-BE49-F238E27FC236}">
                <a16:creationId xmlns:a16="http://schemas.microsoft.com/office/drawing/2014/main" id="{9A0CD2FD-B72D-4595-81DE-DF3EA0EE2E3A}"/>
              </a:ext>
            </a:extLst>
          </p:cNvPr>
          <p:cNvPicPr>
            <a:picLocks noChangeAspect="1"/>
          </p:cNvPicPr>
          <p:nvPr/>
        </p:nvPicPr>
        <p:blipFill>
          <a:blip r:embed="rId4"/>
          <a:stretch>
            <a:fillRect/>
          </a:stretch>
        </p:blipFill>
        <p:spPr>
          <a:xfrm>
            <a:off x="1384300" y="4190206"/>
            <a:ext cx="7810500" cy="2066925"/>
          </a:xfrm>
          <a:prstGeom prst="rect">
            <a:avLst/>
          </a:prstGeom>
        </p:spPr>
      </p:pic>
    </p:spTree>
    <p:extLst>
      <p:ext uri="{BB962C8B-B14F-4D97-AF65-F5344CB8AC3E}">
        <p14:creationId xmlns:p14="http://schemas.microsoft.com/office/powerpoint/2010/main" val="325108073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7478C-6697-001B-BF7E-B2F7EEE8D7AF}"/>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5843DBB-2B03-1FB4-5CF9-261BE8FFE638}"/>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7149613-AD18-302D-10B0-8A7831CFCA32}"/>
              </a:ext>
            </a:extLst>
          </p:cNvPr>
          <p:cNvPicPr>
            <a:picLocks noChangeAspect="1"/>
          </p:cNvPicPr>
          <p:nvPr/>
        </p:nvPicPr>
        <p:blipFill>
          <a:blip r:embed="rId2"/>
          <a:stretch>
            <a:fillRect/>
          </a:stretch>
        </p:blipFill>
        <p:spPr>
          <a:xfrm>
            <a:off x="2147320" y="685800"/>
            <a:ext cx="8692691" cy="5335069"/>
          </a:xfrm>
          <a:prstGeom prst="rect">
            <a:avLst/>
          </a:prstGeom>
        </p:spPr>
      </p:pic>
    </p:spTree>
    <p:extLst>
      <p:ext uri="{BB962C8B-B14F-4D97-AF65-F5344CB8AC3E}">
        <p14:creationId xmlns:p14="http://schemas.microsoft.com/office/powerpoint/2010/main" val="21787521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8C3A7A-8992-4245-BE51-ECB83EE7EB3D}"/>
              </a:ext>
            </a:extLst>
          </p:cNvPr>
          <p:cNvSpPr>
            <a:spLocks noGrp="1"/>
          </p:cNvSpPr>
          <p:nvPr>
            <p:ph idx="1"/>
          </p:nvPr>
        </p:nvSpPr>
        <p:spPr>
          <a:xfrm>
            <a:off x="1484310" y="114301"/>
            <a:ext cx="10018713" cy="5962650"/>
          </a:xfrm>
        </p:spPr>
        <p:txBody>
          <a:bodyPr>
            <a:normAutofit fontScale="92500"/>
          </a:bodyPr>
          <a:lstStyle/>
          <a:p>
            <a:pPr marL="0" indent="0">
              <a:buNone/>
            </a:pP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靜電力</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F</a:t>
            </a:r>
            <a:r>
              <a:rPr lang="en-US"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E</a:t>
            </a: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dirty="0">
                <a:latin typeface="Times New Roman" panose="02020603050405020304" pitchFamily="18" charset="0"/>
                <a:ea typeface="DFKai-SB" panose="03000509000000000000" pitchFamily="65" charset="-120"/>
                <a:cs typeface="Times New Roman" panose="02020603050405020304" pitchFamily="18" charset="0"/>
              </a:rPr>
              <a:t>E</a:t>
            </a:r>
            <a:r>
              <a:rPr lang="en-US" baseline="-25000" dirty="0">
                <a:latin typeface="Times New Roman" panose="02020603050405020304" pitchFamily="18" charset="0"/>
                <a:ea typeface="DFKai-SB" panose="03000509000000000000" pitchFamily="65" charset="-120"/>
                <a:cs typeface="Times New Roman" panose="02020603050405020304" pitchFamily="18" charset="0"/>
              </a:rPr>
              <a:t>p</a:t>
            </a:r>
            <a:r>
              <a:rPr 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集塵電場強度</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史脫克流場</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Stoke’s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Flow Region)</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內微粒之</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拖曳力</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F</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D</a:t>
            </a:r>
            <a:endParaRPr lang="en-US"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dirty="0">
                <a:latin typeface="Times New Roman" panose="02020603050405020304" pitchFamily="18" charset="0"/>
                <a:ea typeface="DFKai-SB" panose="03000509000000000000" pitchFamily="65" charset="-120"/>
                <a:cs typeface="Times New Roman" panose="02020603050405020304" pitchFamily="18" charset="0"/>
              </a:rPr>
              <a:t>W: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微粒於電場中之</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游動速度</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(Drift Velocity)</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，或稱</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飄移速度</a:t>
            </a:r>
            <a:endParaRPr 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當</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F</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E</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F</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D</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時</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即可求得游動速度 </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W</a:t>
            </a:r>
            <a:endParaRPr 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p>
          <a:p>
            <a:pPr marL="0" indent="0">
              <a:buNone/>
            </a:pPr>
            <a:endParaRPr lang="en-US" dirty="0"/>
          </a:p>
          <a:p>
            <a:pPr marL="0" indent="0">
              <a:buNone/>
            </a:pPr>
            <a:r>
              <a:rPr lang="zh-TW" altLang="en-US" dirty="0">
                <a:latin typeface="Times New Roman" panose="02020603050405020304" pitchFamily="18" charset="0"/>
                <a:cs typeface="Times New Roman" panose="02020603050405020304" pitchFamily="18" charset="0"/>
              </a:rPr>
              <a:t>                                                                                                                                               </a:t>
            </a:r>
            <a:endParaRPr lang="en-GB" altLang="zh-TW" dirty="0">
              <a:latin typeface="Times New Roman" panose="02020603050405020304" pitchFamily="18" charset="0"/>
              <a:cs typeface="Times New Roman" panose="02020603050405020304" pitchFamily="18" charset="0"/>
            </a:endParaRPr>
          </a:p>
          <a:p>
            <a:pPr marL="0" indent="0">
              <a:buNone/>
            </a:pPr>
            <a:r>
              <a:rPr lang="en-US" altLang="zh-TW" dirty="0">
                <a:latin typeface="Times New Roman" panose="02020603050405020304" pitchFamily="18" charset="0"/>
                <a:cs typeface="Times New Roman" panose="02020603050405020304" pitchFamily="18" charset="0"/>
              </a:rPr>
              <a:t>                                                                                                                                 (9-82)</a:t>
            </a:r>
            <a:endParaRPr lang="en-GB"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9464CEC-E89E-4A6F-8A7B-962A7A21188A}"/>
              </a:ext>
            </a:extLst>
          </p:cNvPr>
          <p:cNvPicPr>
            <a:picLocks noChangeAspect="1"/>
          </p:cNvPicPr>
          <p:nvPr/>
        </p:nvPicPr>
        <p:blipFill>
          <a:blip r:embed="rId2"/>
          <a:stretch>
            <a:fillRect/>
          </a:stretch>
        </p:blipFill>
        <p:spPr>
          <a:xfrm>
            <a:off x="2839064" y="781049"/>
            <a:ext cx="2286000" cy="571500"/>
          </a:xfrm>
          <a:prstGeom prst="rect">
            <a:avLst/>
          </a:prstGeom>
        </p:spPr>
      </p:pic>
      <p:pic>
        <p:nvPicPr>
          <p:cNvPr id="7" name="Picture 6">
            <a:extLst>
              <a:ext uri="{FF2B5EF4-FFF2-40B4-BE49-F238E27FC236}">
                <a16:creationId xmlns:a16="http://schemas.microsoft.com/office/drawing/2014/main" id="{82393CE0-0852-4377-BE30-06E41F3E6A98}"/>
              </a:ext>
            </a:extLst>
          </p:cNvPr>
          <p:cNvPicPr>
            <a:picLocks noChangeAspect="1"/>
          </p:cNvPicPr>
          <p:nvPr/>
        </p:nvPicPr>
        <p:blipFill>
          <a:blip r:embed="rId3"/>
          <a:stretch>
            <a:fillRect/>
          </a:stretch>
        </p:blipFill>
        <p:spPr>
          <a:xfrm>
            <a:off x="4662334" y="2667001"/>
            <a:ext cx="1819275" cy="400050"/>
          </a:xfrm>
          <a:prstGeom prst="rect">
            <a:avLst/>
          </a:prstGeom>
        </p:spPr>
      </p:pic>
      <p:pic>
        <p:nvPicPr>
          <p:cNvPr id="9" name="Picture 8">
            <a:extLst>
              <a:ext uri="{FF2B5EF4-FFF2-40B4-BE49-F238E27FC236}">
                <a16:creationId xmlns:a16="http://schemas.microsoft.com/office/drawing/2014/main" id="{48B136E0-2B3A-497E-88B1-F09862AC4E3C}"/>
              </a:ext>
            </a:extLst>
          </p:cNvPr>
          <p:cNvPicPr>
            <a:picLocks noChangeAspect="1"/>
          </p:cNvPicPr>
          <p:nvPr/>
        </p:nvPicPr>
        <p:blipFill>
          <a:blip r:embed="rId4"/>
          <a:stretch>
            <a:fillRect/>
          </a:stretch>
        </p:blipFill>
        <p:spPr>
          <a:xfrm>
            <a:off x="4662334" y="4236782"/>
            <a:ext cx="1943100" cy="704850"/>
          </a:xfrm>
          <a:prstGeom prst="rect">
            <a:avLst/>
          </a:prstGeom>
        </p:spPr>
      </p:pic>
      <p:pic>
        <p:nvPicPr>
          <p:cNvPr id="11" name="Picture 10">
            <a:extLst>
              <a:ext uri="{FF2B5EF4-FFF2-40B4-BE49-F238E27FC236}">
                <a16:creationId xmlns:a16="http://schemas.microsoft.com/office/drawing/2014/main" id="{58C6440A-FD5C-42E5-9767-1272EE1FA317}"/>
              </a:ext>
            </a:extLst>
          </p:cNvPr>
          <p:cNvPicPr>
            <a:picLocks noChangeAspect="1"/>
          </p:cNvPicPr>
          <p:nvPr/>
        </p:nvPicPr>
        <p:blipFill>
          <a:blip r:embed="rId5"/>
          <a:stretch>
            <a:fillRect/>
          </a:stretch>
        </p:blipFill>
        <p:spPr>
          <a:xfrm>
            <a:off x="4990946" y="4941632"/>
            <a:ext cx="2505075" cy="742950"/>
          </a:xfrm>
          <a:prstGeom prst="rect">
            <a:avLst/>
          </a:prstGeom>
        </p:spPr>
      </p:pic>
      <p:pic>
        <p:nvPicPr>
          <p:cNvPr id="13" name="Picture 12">
            <a:extLst>
              <a:ext uri="{FF2B5EF4-FFF2-40B4-BE49-F238E27FC236}">
                <a16:creationId xmlns:a16="http://schemas.microsoft.com/office/drawing/2014/main" id="{E45EB516-BC35-4181-9E76-23DC3CEB1958}"/>
              </a:ext>
            </a:extLst>
          </p:cNvPr>
          <p:cNvPicPr>
            <a:picLocks noChangeAspect="1"/>
          </p:cNvPicPr>
          <p:nvPr/>
        </p:nvPicPr>
        <p:blipFill>
          <a:blip r:embed="rId6"/>
          <a:stretch>
            <a:fillRect/>
          </a:stretch>
        </p:blipFill>
        <p:spPr>
          <a:xfrm>
            <a:off x="1484310" y="5057775"/>
            <a:ext cx="3257550" cy="1800225"/>
          </a:xfrm>
          <a:prstGeom prst="rect">
            <a:avLst/>
          </a:prstGeom>
        </p:spPr>
      </p:pic>
    </p:spTree>
    <p:extLst>
      <p:ext uri="{BB962C8B-B14F-4D97-AF65-F5344CB8AC3E}">
        <p14:creationId xmlns:p14="http://schemas.microsoft.com/office/powerpoint/2010/main" val="311160748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F231BB-4DEE-4295-B72D-FA22BB7586A1}"/>
              </a:ext>
            </a:extLst>
          </p:cNvPr>
          <p:cNvSpPr>
            <a:spLocks noGrp="1"/>
          </p:cNvSpPr>
          <p:nvPr>
            <p:ph idx="1"/>
          </p:nvPr>
        </p:nvSpPr>
        <p:spPr>
          <a:xfrm>
            <a:off x="1484310" y="235973"/>
            <a:ext cx="10018713" cy="5555227"/>
          </a:xfrm>
        </p:spPr>
        <p:txBody>
          <a:bodyPr>
            <a:normAutofit lnSpcReduction="10000"/>
          </a:bodyPr>
          <a:lstStyle/>
          <a:p>
            <a:pPr marL="0" indent="0">
              <a:buNone/>
            </a:pP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擴散荷電</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(Diffusion Charging)</a:t>
            </a: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通常</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粒徑小於</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0.1</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µ</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m</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的微粒</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是以此種方式荷電，其</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受限電荷</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式中</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e = </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電子電荷</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(Electronic Charge)</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1.6*10</a:t>
            </a:r>
            <a:r>
              <a:rPr lang="en-GB" altLang="zh-TW" baseline="30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-19</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 C(</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庫倫</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endParaRPr lang="en-GB"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當</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F</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E</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=F</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D</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 時</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可求得</a:t>
            </a:r>
            <a:r>
              <a:rPr lang="zh-TW" altLang="en-US"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游動速度 </a:t>
            </a:r>
            <a:r>
              <a:rPr lang="en-US" altLang="zh-TW"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W</a:t>
            </a:r>
            <a:endParaRPr lang="en-GB"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a:p>
            <a:endParaRPr lang="en-GB" dirty="0"/>
          </a:p>
          <a:p>
            <a:r>
              <a:rPr lang="zh-TW" altLang="en-US" dirty="0"/>
              <a:t>                                                                                                                                               </a:t>
            </a:r>
            <a:r>
              <a:rPr lang="en-US" altLang="zh-TW" dirty="0"/>
              <a:t>(9-85)</a:t>
            </a:r>
            <a:endParaRPr lang="en-GB" dirty="0"/>
          </a:p>
          <a:p>
            <a:endParaRPr lang="en-GB" dirty="0"/>
          </a:p>
        </p:txBody>
      </p:sp>
      <p:pic>
        <p:nvPicPr>
          <p:cNvPr id="5" name="Picture 4">
            <a:extLst>
              <a:ext uri="{FF2B5EF4-FFF2-40B4-BE49-F238E27FC236}">
                <a16:creationId xmlns:a16="http://schemas.microsoft.com/office/drawing/2014/main" id="{6BD2AD3A-1BE4-488A-9EE1-AF724F4B966D}"/>
              </a:ext>
            </a:extLst>
          </p:cNvPr>
          <p:cNvPicPr>
            <a:picLocks noChangeAspect="1"/>
          </p:cNvPicPr>
          <p:nvPr/>
        </p:nvPicPr>
        <p:blipFill>
          <a:blip r:embed="rId2"/>
          <a:stretch>
            <a:fillRect/>
          </a:stretch>
        </p:blipFill>
        <p:spPr>
          <a:xfrm>
            <a:off x="5322707" y="1287565"/>
            <a:ext cx="1546586" cy="511738"/>
          </a:xfrm>
          <a:prstGeom prst="rect">
            <a:avLst/>
          </a:prstGeom>
        </p:spPr>
      </p:pic>
      <p:pic>
        <p:nvPicPr>
          <p:cNvPr id="7" name="Picture 6">
            <a:extLst>
              <a:ext uri="{FF2B5EF4-FFF2-40B4-BE49-F238E27FC236}">
                <a16:creationId xmlns:a16="http://schemas.microsoft.com/office/drawing/2014/main" id="{1978CD55-72CE-416D-87FB-25E13EC1D2E9}"/>
              </a:ext>
            </a:extLst>
          </p:cNvPr>
          <p:cNvPicPr>
            <a:picLocks noChangeAspect="1"/>
          </p:cNvPicPr>
          <p:nvPr/>
        </p:nvPicPr>
        <p:blipFill>
          <a:blip r:embed="rId3"/>
          <a:stretch>
            <a:fillRect/>
          </a:stretch>
        </p:blipFill>
        <p:spPr>
          <a:xfrm>
            <a:off x="4846919" y="2688663"/>
            <a:ext cx="3293493" cy="511738"/>
          </a:xfrm>
          <a:prstGeom prst="rect">
            <a:avLst/>
          </a:prstGeom>
        </p:spPr>
      </p:pic>
      <p:pic>
        <p:nvPicPr>
          <p:cNvPr id="9" name="Picture 8">
            <a:extLst>
              <a:ext uri="{FF2B5EF4-FFF2-40B4-BE49-F238E27FC236}">
                <a16:creationId xmlns:a16="http://schemas.microsoft.com/office/drawing/2014/main" id="{8F1AA6B9-16B4-4F59-8419-5BC1FF63E4DF}"/>
              </a:ext>
            </a:extLst>
          </p:cNvPr>
          <p:cNvPicPr>
            <a:picLocks noChangeAspect="1"/>
          </p:cNvPicPr>
          <p:nvPr/>
        </p:nvPicPr>
        <p:blipFill>
          <a:blip r:embed="rId4"/>
          <a:stretch>
            <a:fillRect/>
          </a:stretch>
        </p:blipFill>
        <p:spPr>
          <a:xfrm>
            <a:off x="4846919" y="4251993"/>
            <a:ext cx="1704975" cy="828675"/>
          </a:xfrm>
          <a:prstGeom prst="rect">
            <a:avLst/>
          </a:prstGeom>
        </p:spPr>
      </p:pic>
      <p:pic>
        <p:nvPicPr>
          <p:cNvPr id="11" name="Picture 10">
            <a:extLst>
              <a:ext uri="{FF2B5EF4-FFF2-40B4-BE49-F238E27FC236}">
                <a16:creationId xmlns:a16="http://schemas.microsoft.com/office/drawing/2014/main" id="{28F9CF2F-4D59-40F2-BFF8-441DDD18D20C}"/>
              </a:ext>
            </a:extLst>
          </p:cNvPr>
          <p:cNvPicPr>
            <a:picLocks noChangeAspect="1"/>
          </p:cNvPicPr>
          <p:nvPr/>
        </p:nvPicPr>
        <p:blipFill>
          <a:blip r:embed="rId5"/>
          <a:stretch>
            <a:fillRect/>
          </a:stretch>
        </p:blipFill>
        <p:spPr>
          <a:xfrm>
            <a:off x="5107783" y="5073984"/>
            <a:ext cx="1781175" cy="723900"/>
          </a:xfrm>
          <a:prstGeom prst="rect">
            <a:avLst/>
          </a:prstGeom>
        </p:spPr>
      </p:pic>
    </p:spTree>
    <p:extLst>
      <p:ext uri="{BB962C8B-B14F-4D97-AF65-F5344CB8AC3E}">
        <p14:creationId xmlns:p14="http://schemas.microsoft.com/office/powerpoint/2010/main" val="308573634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81D66C-A59B-4395-87FF-E2D60726DC09}"/>
              </a:ext>
            </a:extLst>
          </p:cNvPr>
          <p:cNvSpPr>
            <a:spLocks noGrp="1"/>
          </p:cNvSpPr>
          <p:nvPr>
            <p:ph idx="1"/>
          </p:nvPr>
        </p:nvSpPr>
        <p:spPr>
          <a:xfrm>
            <a:off x="1484310" y="127819"/>
            <a:ext cx="10018713" cy="6312310"/>
          </a:xfrm>
        </p:spPr>
        <p:txBody>
          <a:bodyPr>
            <a:normAutofit lnSpcReduction="10000"/>
          </a:bodyPr>
          <a:lstStyle/>
          <a:p>
            <a:r>
              <a:rPr lang="zh-TW" altLang="en-US" dirty="0">
                <a:latin typeface="Times New Roman" panose="02020603050405020304" pitchFamily="18" charset="0"/>
                <a:ea typeface="DFKai-SB" panose="03000509000000000000" pitchFamily="65" charset="-120"/>
                <a:cs typeface="Times New Roman" panose="02020603050405020304" pitchFamily="18" charset="0"/>
              </a:rPr>
              <a:t>在常溫常壓下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&amp;</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 atm)</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下，</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空氣之黏度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1.67</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10</a:t>
            </a:r>
            <a:r>
              <a:rPr lang="en-US" altLang="zh-TW" baseline="30000" dirty="0">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kg/m-s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對於</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粒徑大於</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0.5</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µ</a:t>
            </a:r>
            <a:r>
              <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m</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的微粒</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，由</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(9-81)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式可看出</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游動速度與粒徑及電場強度的平方</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假設</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E</a:t>
            </a:r>
            <a:r>
              <a:rPr lang="en-GB"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p</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與</a:t>
            </a:r>
            <a:r>
              <a:rPr lang="en-GB" altLang="zh-TW" dirty="0" err="1">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E</a:t>
            </a:r>
            <a:r>
              <a:rPr lang="en-GB" altLang="zh-TW" baseline="-25000" dirty="0" err="1">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c</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相等</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成正比</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與氣體黏度成反比</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對於</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粒徑小於</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0.1 µ</a:t>
            </a:r>
            <a:r>
              <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m</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的微粒</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游動速度卻與粒徑無關，而與電場強度成正比，與氣體黏度成反比</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微粒物質之電阻係數與收集效率之關係</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電阻係數</a:t>
            </a:r>
            <a:endParaRPr lang="en-GB"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微粒物質之電阻係數為靜電集塵器操作的重要特性之一，一般工業粉塵的電阻係數在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10</a:t>
            </a:r>
            <a:r>
              <a:rPr lang="en-US" altLang="zh-TW" baseline="30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至</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10</a:t>
            </a:r>
            <a:r>
              <a:rPr lang="en-US" altLang="zh-TW" baseline="30000" dirty="0">
                <a:latin typeface="Times New Roman" panose="02020603050405020304" pitchFamily="18" charset="0"/>
                <a:ea typeface="DFKai-SB" panose="03000509000000000000" pitchFamily="65" charset="-120"/>
                <a:cs typeface="Times New Roman" panose="02020603050405020304" pitchFamily="18" charset="0"/>
              </a:rPr>
              <a:t>14</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ohm-cm</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之間。</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當電阻係數</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小於</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10</a:t>
            </a:r>
            <a:r>
              <a:rPr lang="en-US" altLang="zh-TW" baseline="30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ohm-cm</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電荷會由收集的粉塵層快速地流至收集板上</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，因而沒有足夠之電荷使收集的塵粒保持聚集狀態，</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使粉塵</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再飛揚</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err="1">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Reentrainment</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至氣流中，影響收集效率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當電阻係數</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大於</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10</a:t>
            </a:r>
            <a:r>
              <a:rPr lang="en-US" altLang="zh-TW" baseline="30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14</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ohm-cm</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可能</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造成反電暈</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(Back Corona)</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或</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反離子化</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(Back Ionization)</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效應</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5175719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B1ED63-1116-4061-B0FB-D038D021D62C}"/>
              </a:ext>
            </a:extLst>
          </p:cNvPr>
          <p:cNvSpPr>
            <a:spLocks noGrp="1"/>
          </p:cNvSpPr>
          <p:nvPr>
            <p:ph idx="1"/>
          </p:nvPr>
        </p:nvSpPr>
        <p:spPr>
          <a:xfrm>
            <a:off x="1484310" y="235973"/>
            <a:ext cx="10018713" cy="5555227"/>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反電暈效應</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發生於</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粉塵層之電壓下降大於介電強度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時，粉塵層上所罩住的空氣因大的電壓降而離子化，</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所形成之正離子可能由集塵板移開</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並中和接近集塵板處的離子化微粒</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，因而減少微粒的收集量並可能導致粉塵層發生火花而將收集的粉塵吹回氣流中，降低集塵器的收集效率。</a:t>
            </a:r>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溫度與濕度之影響</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靜電集塵器對於電阻係數</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介於</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10</a:t>
            </a:r>
            <a:r>
              <a:rPr lang="en-US" altLang="zh-TW" baseline="30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至</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10</a:t>
            </a:r>
            <a:r>
              <a:rPr lang="en-US" altLang="zh-TW" baseline="30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10</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ohm-cm</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的粉塵收集效果最佳</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，而大部分的工業粉塵的電阻係數都在此範圍內。</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氣體之溫度及濕度</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對於粉塵之電阻係數有很大的影響</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。由圖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9.24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可看出，當</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濕度降低</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曲線之頂端將移至較低的溫度處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，對於相當乾燥的粉塵，電阻係數頂點一般在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300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°F(150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左右。且</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隨著濕度之增加，粉塵的電阻係數降低</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7915347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1565D-7359-437E-862B-8F6F77E63E8B}"/>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0639435-659E-46A4-98C4-CAD9BC72B9C3}"/>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6F478E5-F5D4-4650-B871-22ADB9E533AB}"/>
              </a:ext>
            </a:extLst>
          </p:cNvPr>
          <p:cNvPicPr>
            <a:picLocks noChangeAspect="1"/>
          </p:cNvPicPr>
          <p:nvPr/>
        </p:nvPicPr>
        <p:blipFill>
          <a:blip r:embed="rId2"/>
          <a:stretch>
            <a:fillRect/>
          </a:stretch>
        </p:blipFill>
        <p:spPr>
          <a:xfrm>
            <a:off x="2009775" y="986913"/>
            <a:ext cx="8172450" cy="4038600"/>
          </a:xfrm>
          <a:prstGeom prst="rect">
            <a:avLst/>
          </a:prstGeom>
        </p:spPr>
      </p:pic>
      <p:pic>
        <p:nvPicPr>
          <p:cNvPr id="7" name="Picture 6">
            <a:extLst>
              <a:ext uri="{FF2B5EF4-FFF2-40B4-BE49-F238E27FC236}">
                <a16:creationId xmlns:a16="http://schemas.microsoft.com/office/drawing/2014/main" id="{3FFEBB2F-C7AF-4B84-AADE-D03CF382B0A2}"/>
              </a:ext>
            </a:extLst>
          </p:cNvPr>
          <p:cNvPicPr>
            <a:picLocks noChangeAspect="1"/>
          </p:cNvPicPr>
          <p:nvPr/>
        </p:nvPicPr>
        <p:blipFill>
          <a:blip r:embed="rId3"/>
          <a:stretch>
            <a:fillRect/>
          </a:stretch>
        </p:blipFill>
        <p:spPr>
          <a:xfrm>
            <a:off x="3910012" y="5094031"/>
            <a:ext cx="4371975" cy="314325"/>
          </a:xfrm>
          <a:prstGeom prst="rect">
            <a:avLst/>
          </a:prstGeom>
        </p:spPr>
      </p:pic>
    </p:spTree>
    <p:extLst>
      <p:ext uri="{BB962C8B-B14F-4D97-AF65-F5344CB8AC3E}">
        <p14:creationId xmlns:p14="http://schemas.microsoft.com/office/powerpoint/2010/main" val="150139983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7BA14-281B-4685-B18B-EC6E16494DCB}"/>
              </a:ext>
            </a:extLst>
          </p:cNvPr>
          <p:cNvSpPr>
            <a:spLocks noGrp="1"/>
          </p:cNvSpPr>
          <p:nvPr>
            <p:ph idx="1"/>
          </p:nvPr>
        </p:nvSpPr>
        <p:spPr>
          <a:xfrm>
            <a:off x="1602297" y="71283"/>
            <a:ext cx="10018713" cy="3124201"/>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調整劑之應用</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氣流中微粒之電阻係數可利用</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調整劑</a:t>
            </a:r>
            <a:r>
              <a:rPr lang="en-US"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(Conditioning Agents)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調整之，通常使用的調整劑有</a:t>
            </a:r>
            <a:r>
              <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SO</a:t>
            </a:r>
            <a:r>
              <a:rPr lang="en-GB" altLang="zh-TW" b="1"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3</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及</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NH</a:t>
            </a:r>
            <a:r>
              <a:rPr lang="en-US" altLang="zh-TW" b="1"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，因其被微粒物質吸收時，其作用即相當於電解質，</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可大大降低電阻係數</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9.25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所示。</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煤灰之電阻係數即為煤的硫含量之函數，如圖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9.26</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所示，通常使用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SO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以促進低硫燃料之集塵性能，</a:t>
            </a:r>
            <a:r>
              <a:rPr lang="en-US" altLang="zh-TW" dirty="0" err="1">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SO</a:t>
            </a:r>
            <a:r>
              <a:rPr lang="en-US" altLang="zh-TW" baseline="-25000" dirty="0" err="1">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之排放量並不會因為</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SO</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之添加而增大，因</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SO</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可被收集之微粒吸收而去除之</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5" name="Picture 4">
            <a:extLst>
              <a:ext uri="{FF2B5EF4-FFF2-40B4-BE49-F238E27FC236}">
                <a16:creationId xmlns:a16="http://schemas.microsoft.com/office/drawing/2014/main" id="{CDE8F944-0525-4E6E-9B18-55BBF6F8DD17}"/>
              </a:ext>
            </a:extLst>
          </p:cNvPr>
          <p:cNvPicPr>
            <a:picLocks noChangeAspect="1"/>
          </p:cNvPicPr>
          <p:nvPr/>
        </p:nvPicPr>
        <p:blipFill>
          <a:blip r:embed="rId2"/>
          <a:stretch>
            <a:fillRect/>
          </a:stretch>
        </p:blipFill>
        <p:spPr>
          <a:xfrm>
            <a:off x="4000500" y="3092698"/>
            <a:ext cx="5511800" cy="3363819"/>
          </a:xfrm>
          <a:prstGeom prst="rect">
            <a:avLst/>
          </a:prstGeom>
        </p:spPr>
      </p:pic>
      <p:pic>
        <p:nvPicPr>
          <p:cNvPr id="7" name="Picture 6">
            <a:extLst>
              <a:ext uri="{FF2B5EF4-FFF2-40B4-BE49-F238E27FC236}">
                <a16:creationId xmlns:a16="http://schemas.microsoft.com/office/drawing/2014/main" id="{5E707D08-0E82-42ED-9375-EB019B79490E}"/>
              </a:ext>
            </a:extLst>
          </p:cNvPr>
          <p:cNvPicPr>
            <a:picLocks noChangeAspect="1"/>
          </p:cNvPicPr>
          <p:nvPr/>
        </p:nvPicPr>
        <p:blipFill>
          <a:blip r:embed="rId3"/>
          <a:stretch>
            <a:fillRect/>
          </a:stretch>
        </p:blipFill>
        <p:spPr>
          <a:xfrm>
            <a:off x="3303587" y="6562725"/>
            <a:ext cx="6905625" cy="295275"/>
          </a:xfrm>
          <a:prstGeom prst="rect">
            <a:avLst/>
          </a:prstGeom>
        </p:spPr>
      </p:pic>
    </p:spTree>
    <p:extLst>
      <p:ext uri="{BB962C8B-B14F-4D97-AF65-F5344CB8AC3E}">
        <p14:creationId xmlns:p14="http://schemas.microsoft.com/office/powerpoint/2010/main" val="3026213684"/>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25847-2E34-48AB-91AC-020B88609BB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FE29857-F037-4957-A7B1-E0D90BCD69A7}"/>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B070EC4-2D40-4C58-99AC-0D342A3F06EA}"/>
              </a:ext>
            </a:extLst>
          </p:cNvPr>
          <p:cNvPicPr>
            <a:picLocks noChangeAspect="1"/>
          </p:cNvPicPr>
          <p:nvPr/>
        </p:nvPicPr>
        <p:blipFill>
          <a:blip r:embed="rId2"/>
          <a:stretch>
            <a:fillRect/>
          </a:stretch>
        </p:blipFill>
        <p:spPr>
          <a:xfrm>
            <a:off x="3759589" y="700086"/>
            <a:ext cx="4909170" cy="4748214"/>
          </a:xfrm>
          <a:prstGeom prst="rect">
            <a:avLst/>
          </a:prstGeom>
        </p:spPr>
      </p:pic>
      <p:pic>
        <p:nvPicPr>
          <p:cNvPr id="7" name="Picture 6">
            <a:extLst>
              <a:ext uri="{FF2B5EF4-FFF2-40B4-BE49-F238E27FC236}">
                <a16:creationId xmlns:a16="http://schemas.microsoft.com/office/drawing/2014/main" id="{D7954D25-0411-4D0A-BD62-B0C05E634F70}"/>
              </a:ext>
            </a:extLst>
          </p:cNvPr>
          <p:cNvPicPr>
            <a:picLocks noChangeAspect="1"/>
          </p:cNvPicPr>
          <p:nvPr/>
        </p:nvPicPr>
        <p:blipFill>
          <a:blip r:embed="rId3"/>
          <a:stretch>
            <a:fillRect/>
          </a:stretch>
        </p:blipFill>
        <p:spPr>
          <a:xfrm>
            <a:off x="3759589" y="5595143"/>
            <a:ext cx="4770720" cy="392114"/>
          </a:xfrm>
          <a:prstGeom prst="rect">
            <a:avLst/>
          </a:prstGeom>
        </p:spPr>
      </p:pic>
    </p:spTree>
    <p:extLst>
      <p:ext uri="{BB962C8B-B14F-4D97-AF65-F5344CB8AC3E}">
        <p14:creationId xmlns:p14="http://schemas.microsoft.com/office/powerpoint/2010/main" val="409896344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210638-3A99-4E14-947D-075DCBF4D6F1}"/>
              </a:ext>
            </a:extLst>
          </p:cNvPr>
          <p:cNvSpPr>
            <a:spLocks noGrp="1"/>
          </p:cNvSpPr>
          <p:nvPr>
            <p:ph idx="1"/>
          </p:nvPr>
        </p:nvSpPr>
        <p:spPr>
          <a:xfrm>
            <a:off x="1484310" y="431799"/>
            <a:ext cx="10018713" cy="6145981"/>
          </a:xfrm>
        </p:spPr>
        <p:txBody>
          <a:bodyPr/>
          <a:lstStyle/>
          <a:p>
            <a:pPr marL="0" indent="0">
              <a:buNone/>
            </a:pP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靜電集塵器收集效率之計算</a:t>
            </a:r>
            <a:endParaRPr lang="en-GB"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收集效率</a:t>
            </a:r>
            <a:endParaRPr lang="en-GB" altLang="zh-TW"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去除特定大小微粒物質</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所需之靜電集塵器通道長度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可由已知的</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游動速度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估算。</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當微粒移動至收集電極所需的時間小於等於氣體與微粒通過靜電集塵器所需的時間時</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集塵器對該微粒物質的收集效率即為</a:t>
            </a:r>
            <a:r>
              <a:rPr lang="en-US"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100%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，靜電集塵器之通道長度可以下式求出</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a:p>
            <a:endParaRPr lang="en-GB" dirty="0"/>
          </a:p>
          <a:p>
            <a:endParaRPr lang="en-GB"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56471B48-593D-49AA-8BAB-BC0C3B3B9B69}"/>
              </a:ext>
            </a:extLst>
          </p:cNvPr>
          <p:cNvPicPr>
            <a:picLocks noChangeAspect="1"/>
          </p:cNvPicPr>
          <p:nvPr/>
        </p:nvPicPr>
        <p:blipFill>
          <a:blip r:embed="rId2"/>
          <a:stretch>
            <a:fillRect/>
          </a:stretch>
        </p:blipFill>
        <p:spPr>
          <a:xfrm>
            <a:off x="5547518" y="3223967"/>
            <a:ext cx="1096963" cy="836858"/>
          </a:xfrm>
          <a:prstGeom prst="rect">
            <a:avLst/>
          </a:prstGeom>
        </p:spPr>
      </p:pic>
      <p:pic>
        <p:nvPicPr>
          <p:cNvPr id="7" name="Picture 6">
            <a:extLst>
              <a:ext uri="{FF2B5EF4-FFF2-40B4-BE49-F238E27FC236}">
                <a16:creationId xmlns:a16="http://schemas.microsoft.com/office/drawing/2014/main" id="{FDD86773-9066-48A2-9B15-73C04AE78966}"/>
              </a:ext>
            </a:extLst>
          </p:cNvPr>
          <p:cNvPicPr>
            <a:picLocks noChangeAspect="1"/>
          </p:cNvPicPr>
          <p:nvPr/>
        </p:nvPicPr>
        <p:blipFill>
          <a:blip r:embed="rId3"/>
          <a:stretch>
            <a:fillRect/>
          </a:stretch>
        </p:blipFill>
        <p:spPr>
          <a:xfrm>
            <a:off x="1484310" y="4391025"/>
            <a:ext cx="3238500" cy="1762125"/>
          </a:xfrm>
          <a:prstGeom prst="rect">
            <a:avLst/>
          </a:prstGeom>
        </p:spPr>
      </p:pic>
    </p:spTree>
    <p:extLst>
      <p:ext uri="{BB962C8B-B14F-4D97-AF65-F5344CB8AC3E}">
        <p14:creationId xmlns:p14="http://schemas.microsoft.com/office/powerpoint/2010/main" val="162231128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1655E-472F-4CCE-917A-25F8963EDA73}"/>
              </a:ext>
            </a:extLst>
          </p:cNvPr>
          <p:cNvSpPr>
            <a:spLocks noGrp="1"/>
          </p:cNvSpPr>
          <p:nvPr>
            <p:ph idx="1"/>
          </p:nvPr>
        </p:nvSpPr>
        <p:spPr>
          <a:xfrm>
            <a:off x="1484310" y="317500"/>
            <a:ext cx="10018713" cy="6261099"/>
          </a:xfrm>
        </p:spPr>
        <p:txBody>
          <a:bodyPr/>
          <a:lstStyle/>
          <a:p>
            <a:r>
              <a:rPr lang="zh-TW" altLang="en-US" dirty="0">
                <a:latin typeface="Times New Roman" panose="02020603050405020304" pitchFamily="18" charset="0"/>
                <a:ea typeface="DFKai-SB" panose="03000509000000000000" pitchFamily="65" charset="-120"/>
                <a:cs typeface="Times New Roman" panose="02020603050405020304" pitchFamily="18" charset="0"/>
              </a:rPr>
              <a:t>靜電集塵器之收集效率可以</a:t>
            </a:r>
            <a:r>
              <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Deutsch</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方程式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計算如下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(9-87)</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Deutsch</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方程式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與</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重力沉降室</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收集效率之計算公式</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(9-29)</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相同。</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另外靜電集塵器之收集效率亦可以</a:t>
            </a:r>
            <a:r>
              <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Hazen</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公式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計算之。</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值通常介於</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至</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之間。</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p:txBody>
      </p:sp>
      <p:pic>
        <p:nvPicPr>
          <p:cNvPr id="5" name="Picture 4">
            <a:extLst>
              <a:ext uri="{FF2B5EF4-FFF2-40B4-BE49-F238E27FC236}">
                <a16:creationId xmlns:a16="http://schemas.microsoft.com/office/drawing/2014/main" id="{34825B24-E360-4DCB-9683-916E7188BF07}"/>
              </a:ext>
            </a:extLst>
          </p:cNvPr>
          <p:cNvPicPr>
            <a:picLocks noChangeAspect="1"/>
          </p:cNvPicPr>
          <p:nvPr/>
        </p:nvPicPr>
        <p:blipFill>
          <a:blip r:embed="rId2"/>
          <a:stretch>
            <a:fillRect/>
          </a:stretch>
        </p:blipFill>
        <p:spPr>
          <a:xfrm>
            <a:off x="5053806" y="1130300"/>
            <a:ext cx="2084388" cy="800898"/>
          </a:xfrm>
          <a:prstGeom prst="rect">
            <a:avLst/>
          </a:prstGeom>
        </p:spPr>
      </p:pic>
      <p:pic>
        <p:nvPicPr>
          <p:cNvPr id="7" name="Picture 6">
            <a:extLst>
              <a:ext uri="{FF2B5EF4-FFF2-40B4-BE49-F238E27FC236}">
                <a16:creationId xmlns:a16="http://schemas.microsoft.com/office/drawing/2014/main" id="{5B390453-BDD4-4BAD-9DAF-AA8099E8C6D2}"/>
              </a:ext>
            </a:extLst>
          </p:cNvPr>
          <p:cNvPicPr>
            <a:picLocks noChangeAspect="1"/>
          </p:cNvPicPr>
          <p:nvPr/>
        </p:nvPicPr>
        <p:blipFill>
          <a:blip r:embed="rId3"/>
          <a:stretch>
            <a:fillRect/>
          </a:stretch>
        </p:blipFill>
        <p:spPr>
          <a:xfrm>
            <a:off x="1764891" y="2133600"/>
            <a:ext cx="2362200" cy="1295400"/>
          </a:xfrm>
          <a:prstGeom prst="rect">
            <a:avLst/>
          </a:prstGeom>
        </p:spPr>
      </p:pic>
      <p:pic>
        <p:nvPicPr>
          <p:cNvPr id="9" name="Picture 8">
            <a:extLst>
              <a:ext uri="{FF2B5EF4-FFF2-40B4-BE49-F238E27FC236}">
                <a16:creationId xmlns:a16="http://schemas.microsoft.com/office/drawing/2014/main" id="{201D6CB2-5A05-42B0-9B7C-926CF0468B2F}"/>
              </a:ext>
            </a:extLst>
          </p:cNvPr>
          <p:cNvPicPr>
            <a:picLocks noChangeAspect="1"/>
          </p:cNvPicPr>
          <p:nvPr/>
        </p:nvPicPr>
        <p:blipFill>
          <a:blip r:embed="rId4"/>
          <a:stretch>
            <a:fillRect/>
          </a:stretch>
        </p:blipFill>
        <p:spPr>
          <a:xfrm>
            <a:off x="5053806" y="4851400"/>
            <a:ext cx="1895475" cy="876300"/>
          </a:xfrm>
          <a:prstGeom prst="rect">
            <a:avLst/>
          </a:prstGeom>
        </p:spPr>
      </p:pic>
    </p:spTree>
    <p:extLst>
      <p:ext uri="{BB962C8B-B14F-4D97-AF65-F5344CB8AC3E}">
        <p14:creationId xmlns:p14="http://schemas.microsoft.com/office/powerpoint/2010/main" val="742594039"/>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99CA94-A1AB-4B7B-87EA-9D41DEFF57BF}"/>
              </a:ext>
            </a:extLst>
          </p:cNvPr>
          <p:cNvSpPr>
            <a:spLocks noGrp="1"/>
          </p:cNvSpPr>
          <p:nvPr>
            <p:ph idx="1"/>
          </p:nvPr>
        </p:nvSpPr>
        <p:spPr>
          <a:xfrm>
            <a:off x="1484310" y="228600"/>
            <a:ext cx="10018713" cy="6324599"/>
          </a:xfrm>
        </p:spPr>
        <p:txBody>
          <a:bodyPr/>
          <a:lstStyle/>
          <a:p>
            <a:r>
              <a:rPr lang="zh-TW" altLang="en-US" dirty="0">
                <a:latin typeface="Times New Roman" panose="02020603050405020304" pitchFamily="18" charset="0"/>
                <a:ea typeface="DFKai-SB" panose="03000509000000000000" pitchFamily="65" charset="-120"/>
                <a:cs typeface="Times New Roman" panose="02020603050405020304" pitchFamily="18" charset="0"/>
              </a:rPr>
              <a:t>只要微粒物質的</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粒徑分布</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已知，即可自</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(9-82)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(9-85)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求得各特定粒徑微粒的</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游動速度 </a:t>
            </a:r>
            <a:r>
              <a:rPr lang="en-US"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W</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，然後再利用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(9-87)</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求出對應之</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收集效率 </a:t>
            </a:r>
            <a:r>
              <a:rPr lang="el-GR"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η</a:t>
            </a:r>
            <a:r>
              <a:rPr lang="en-GB" altLang="zh-TW" baseline="-25000"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i</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總收集效率</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altLang="zh-TW" b="1" dirty="0">
                <a:latin typeface="Times New Roman" panose="02020603050405020304" pitchFamily="18" charset="0"/>
                <a:ea typeface="DFKai-SB" panose="03000509000000000000" pitchFamily="65" charset="-120"/>
                <a:cs typeface="Times New Roman" panose="02020603050405020304" pitchFamily="18" charset="0"/>
              </a:rPr>
              <a:t>Wi: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某特定粒徑微粒所對應的</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重量百分比</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DFKai-SB" panose="03000509000000000000" pitchFamily="65" charset="-120"/>
                <a:cs typeface="Times New Roman" panose="02020603050405020304" pitchFamily="18" charset="0"/>
              </a:rPr>
              <a:t>現將各型集塵器及效率介紹如下</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a:t>
            </a:r>
            <a:endParaRPr lang="en-GB"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平行板式集塵器之效率</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對於平行板式集塵器，若平行板之間距</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S= 2b (b =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間距之一半</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，氣體流速為</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V</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g</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，電極板長度為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L</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，高度為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H</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，則</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(9-87)</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中</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故</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(9-87)</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可修正為</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p:txBody>
      </p:sp>
      <p:pic>
        <p:nvPicPr>
          <p:cNvPr id="5" name="Picture 4">
            <a:extLst>
              <a:ext uri="{FF2B5EF4-FFF2-40B4-BE49-F238E27FC236}">
                <a16:creationId xmlns:a16="http://schemas.microsoft.com/office/drawing/2014/main" id="{F1A31C0D-B9C6-4D5E-891A-CBB85A2E094C}"/>
              </a:ext>
            </a:extLst>
          </p:cNvPr>
          <p:cNvPicPr>
            <a:picLocks noChangeAspect="1"/>
          </p:cNvPicPr>
          <p:nvPr/>
        </p:nvPicPr>
        <p:blipFill>
          <a:blip r:embed="rId2"/>
          <a:stretch>
            <a:fillRect/>
          </a:stretch>
        </p:blipFill>
        <p:spPr>
          <a:xfrm>
            <a:off x="5807578" y="1476323"/>
            <a:ext cx="1372176" cy="515938"/>
          </a:xfrm>
          <a:prstGeom prst="rect">
            <a:avLst/>
          </a:prstGeom>
        </p:spPr>
      </p:pic>
      <p:pic>
        <p:nvPicPr>
          <p:cNvPr id="7" name="Picture 6">
            <a:extLst>
              <a:ext uri="{FF2B5EF4-FFF2-40B4-BE49-F238E27FC236}">
                <a16:creationId xmlns:a16="http://schemas.microsoft.com/office/drawing/2014/main" id="{219B081E-E368-4F11-AD0E-9C958F421E88}"/>
              </a:ext>
            </a:extLst>
          </p:cNvPr>
          <p:cNvPicPr>
            <a:picLocks noChangeAspect="1"/>
          </p:cNvPicPr>
          <p:nvPr/>
        </p:nvPicPr>
        <p:blipFill>
          <a:blip r:embed="rId3"/>
          <a:stretch>
            <a:fillRect/>
          </a:stretch>
        </p:blipFill>
        <p:spPr>
          <a:xfrm>
            <a:off x="6037006" y="4483816"/>
            <a:ext cx="1323975" cy="781050"/>
          </a:xfrm>
          <a:prstGeom prst="rect">
            <a:avLst/>
          </a:prstGeom>
        </p:spPr>
      </p:pic>
      <p:pic>
        <p:nvPicPr>
          <p:cNvPr id="9" name="Picture 8">
            <a:extLst>
              <a:ext uri="{FF2B5EF4-FFF2-40B4-BE49-F238E27FC236}">
                <a16:creationId xmlns:a16="http://schemas.microsoft.com/office/drawing/2014/main" id="{50296DD1-B7FA-42F1-8C91-05619627C1B2}"/>
              </a:ext>
            </a:extLst>
          </p:cNvPr>
          <p:cNvPicPr>
            <a:picLocks noChangeAspect="1"/>
          </p:cNvPicPr>
          <p:nvPr/>
        </p:nvPicPr>
        <p:blipFill>
          <a:blip r:embed="rId4"/>
          <a:stretch>
            <a:fillRect/>
          </a:stretch>
        </p:blipFill>
        <p:spPr>
          <a:xfrm>
            <a:off x="3818728" y="5897203"/>
            <a:ext cx="3981450" cy="866775"/>
          </a:xfrm>
          <a:prstGeom prst="rect">
            <a:avLst/>
          </a:prstGeom>
        </p:spPr>
      </p:pic>
      <p:pic>
        <p:nvPicPr>
          <p:cNvPr id="11" name="Picture 10">
            <a:extLst>
              <a:ext uri="{FF2B5EF4-FFF2-40B4-BE49-F238E27FC236}">
                <a16:creationId xmlns:a16="http://schemas.microsoft.com/office/drawing/2014/main" id="{3EEA0504-F021-4F3E-BC4D-B13328D0FC71}"/>
              </a:ext>
            </a:extLst>
          </p:cNvPr>
          <p:cNvPicPr>
            <a:picLocks noChangeAspect="1"/>
          </p:cNvPicPr>
          <p:nvPr/>
        </p:nvPicPr>
        <p:blipFill>
          <a:blip r:embed="rId5"/>
          <a:stretch>
            <a:fillRect/>
          </a:stretch>
        </p:blipFill>
        <p:spPr>
          <a:xfrm>
            <a:off x="7784700" y="5897203"/>
            <a:ext cx="1866900" cy="800100"/>
          </a:xfrm>
          <a:prstGeom prst="rect">
            <a:avLst/>
          </a:prstGeom>
        </p:spPr>
      </p:pic>
    </p:spTree>
    <p:extLst>
      <p:ext uri="{BB962C8B-B14F-4D97-AF65-F5344CB8AC3E}">
        <p14:creationId xmlns:p14="http://schemas.microsoft.com/office/powerpoint/2010/main" val="4109730805"/>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B0F192-1C58-5EE7-935C-C20680CA918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1AB6AD7-1098-2F9F-55D4-81929DA9090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FEBDA4E-244C-612A-0569-151A1B4404B3}"/>
              </a:ext>
            </a:extLst>
          </p:cNvPr>
          <p:cNvPicPr>
            <a:picLocks noChangeAspect="1"/>
          </p:cNvPicPr>
          <p:nvPr/>
        </p:nvPicPr>
        <p:blipFill>
          <a:blip r:embed="rId2"/>
          <a:stretch>
            <a:fillRect/>
          </a:stretch>
        </p:blipFill>
        <p:spPr>
          <a:xfrm>
            <a:off x="1902180" y="400130"/>
            <a:ext cx="8387640" cy="6057740"/>
          </a:xfrm>
          <a:prstGeom prst="rect">
            <a:avLst/>
          </a:prstGeom>
        </p:spPr>
      </p:pic>
    </p:spTree>
    <p:extLst>
      <p:ext uri="{BB962C8B-B14F-4D97-AF65-F5344CB8AC3E}">
        <p14:creationId xmlns:p14="http://schemas.microsoft.com/office/powerpoint/2010/main" val="3041897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D9448C-7858-4C79-94F6-913058D3CDBF}"/>
              </a:ext>
            </a:extLst>
          </p:cNvPr>
          <p:cNvSpPr>
            <a:spLocks noGrp="1"/>
          </p:cNvSpPr>
          <p:nvPr>
            <p:ph idx="1"/>
          </p:nvPr>
        </p:nvSpPr>
        <p:spPr>
          <a:xfrm>
            <a:off x="1484310" y="147485"/>
            <a:ext cx="10018713" cy="6440128"/>
          </a:xfrm>
        </p:spPr>
        <p:txBody>
          <a:bodyPr/>
          <a:lstStyle/>
          <a:p>
            <a:pPr marL="0" indent="0">
              <a:buNone/>
            </a:pPr>
            <a:r>
              <a:rPr lang="zh-TW" altLang="en-US" dirty="0"/>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管狀集塵器之效率</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對於管狀</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(Tubular)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集塵器，若直徑為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D</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，長度為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L</a:t>
            </a: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altLang="zh-TW" dirty="0">
                <a:latin typeface="Times New Roman" panose="02020603050405020304" pitchFamily="18" charset="0"/>
                <a:ea typeface="DFKai-SB" panose="03000509000000000000" pitchFamily="65" charset="-120"/>
                <a:cs typeface="Times New Roman" panose="02020603050405020304" pitchFamily="18" charset="0"/>
              </a:rPr>
              <a:t>(9-87)</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可修正為</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3BCF2760-CA5D-447D-B9C3-99D9AC711B8A}"/>
              </a:ext>
            </a:extLst>
          </p:cNvPr>
          <p:cNvPicPr>
            <a:picLocks noChangeAspect="1"/>
          </p:cNvPicPr>
          <p:nvPr/>
        </p:nvPicPr>
        <p:blipFill>
          <a:blip r:embed="rId2"/>
          <a:stretch>
            <a:fillRect/>
          </a:stretch>
        </p:blipFill>
        <p:spPr>
          <a:xfrm>
            <a:off x="4614862" y="1127176"/>
            <a:ext cx="2962275" cy="847725"/>
          </a:xfrm>
          <a:prstGeom prst="rect">
            <a:avLst/>
          </a:prstGeom>
        </p:spPr>
      </p:pic>
      <p:pic>
        <p:nvPicPr>
          <p:cNvPr id="7" name="Picture 6">
            <a:extLst>
              <a:ext uri="{FF2B5EF4-FFF2-40B4-BE49-F238E27FC236}">
                <a16:creationId xmlns:a16="http://schemas.microsoft.com/office/drawing/2014/main" id="{7E82C641-E0AA-4732-8221-F72C2657C078}"/>
              </a:ext>
            </a:extLst>
          </p:cNvPr>
          <p:cNvPicPr>
            <a:picLocks noChangeAspect="1"/>
          </p:cNvPicPr>
          <p:nvPr/>
        </p:nvPicPr>
        <p:blipFill>
          <a:blip r:embed="rId3"/>
          <a:stretch>
            <a:fillRect/>
          </a:stretch>
        </p:blipFill>
        <p:spPr>
          <a:xfrm>
            <a:off x="4614862" y="2666999"/>
            <a:ext cx="2484438" cy="1609353"/>
          </a:xfrm>
          <a:prstGeom prst="rect">
            <a:avLst/>
          </a:prstGeom>
        </p:spPr>
      </p:pic>
      <p:pic>
        <p:nvPicPr>
          <p:cNvPr id="9" name="Picture 8">
            <a:extLst>
              <a:ext uri="{FF2B5EF4-FFF2-40B4-BE49-F238E27FC236}">
                <a16:creationId xmlns:a16="http://schemas.microsoft.com/office/drawing/2014/main" id="{78477975-DCA2-40BB-9C76-31806102B049}"/>
              </a:ext>
            </a:extLst>
          </p:cNvPr>
          <p:cNvPicPr>
            <a:picLocks noChangeAspect="1"/>
          </p:cNvPicPr>
          <p:nvPr/>
        </p:nvPicPr>
        <p:blipFill>
          <a:blip r:embed="rId4"/>
          <a:stretch>
            <a:fillRect/>
          </a:stretch>
        </p:blipFill>
        <p:spPr>
          <a:xfrm>
            <a:off x="4757929" y="4276352"/>
            <a:ext cx="2198304" cy="1000176"/>
          </a:xfrm>
          <a:prstGeom prst="rect">
            <a:avLst/>
          </a:prstGeom>
        </p:spPr>
      </p:pic>
    </p:spTree>
    <p:extLst>
      <p:ext uri="{BB962C8B-B14F-4D97-AF65-F5344CB8AC3E}">
        <p14:creationId xmlns:p14="http://schemas.microsoft.com/office/powerpoint/2010/main" val="3860604820"/>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ED4BBC-60B0-4F1C-9E58-ADBFD7E1E2A3}"/>
              </a:ext>
            </a:extLst>
          </p:cNvPr>
          <p:cNvSpPr>
            <a:spLocks noGrp="1"/>
          </p:cNvSpPr>
          <p:nvPr>
            <p:ph idx="1"/>
          </p:nvPr>
        </p:nvSpPr>
        <p:spPr>
          <a:xfrm>
            <a:off x="1484310" y="165100"/>
            <a:ext cx="10018713" cy="6692899"/>
          </a:xfrm>
        </p:spPr>
        <p:txBody>
          <a:bodyPr>
            <a:normAutofit/>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濕式靜電集塵器</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濕式靜電集塵器為乾式靜電集塵器的改良型</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，它較乾式集塵器增加了一個</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進氣噴淋系統</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濕式集塵板面</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，因此不但</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可降低進氣溫度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吸收部分酸氣</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亦可防止集塵板面塵垢之堆積</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。其優缺點如下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優點</a:t>
            </a:r>
            <a:endParaRPr lang="en-GB" altLang="zh-TW"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除塵效率不受電阻係數影響</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具酸氣去除作用</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可有效去除微細粒子</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缺點</a:t>
            </a:r>
            <a:endParaRPr lang="en-GB" altLang="zh-TW"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產生大量廢水</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酸氣去除率低，無法去除所有的酸氣</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因氣體水分含量接近飽和，有白煙排放之困擾</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383749076"/>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0B8615-CB83-4E7A-876E-2C3A6F00713B}"/>
              </a:ext>
            </a:extLst>
          </p:cNvPr>
          <p:cNvSpPr>
            <a:spLocks noGrp="1"/>
          </p:cNvSpPr>
          <p:nvPr>
            <p:ph idx="1"/>
          </p:nvPr>
        </p:nvSpPr>
        <p:spPr>
          <a:xfrm>
            <a:off x="1484310" y="355601"/>
            <a:ext cx="10018713" cy="5435600"/>
          </a:xfrm>
        </p:spPr>
        <p:txBody>
          <a:bodyPr/>
          <a:lstStyle/>
          <a:p>
            <a:pPr marL="0" indent="0">
              <a:buNone/>
            </a:pPr>
            <a:r>
              <a:rPr lang="zh-TW" altLang="en-US" b="1" dirty="0"/>
              <a:t>各種微粒物質控制設備比較</a:t>
            </a:r>
            <a:endParaRPr lang="en-GB" altLang="zh-TW" b="1" dirty="0"/>
          </a:p>
          <a:p>
            <a:pPr marL="0" indent="0">
              <a:buNone/>
            </a:pPr>
            <a:endParaRPr lang="en-GB" altLang="zh-TW" b="1" dirty="0"/>
          </a:p>
          <a:p>
            <a:pPr marL="0" indent="0">
              <a:buNone/>
            </a:pPr>
            <a:endParaRPr lang="en-GB" altLang="zh-TW" b="1" dirty="0"/>
          </a:p>
          <a:p>
            <a:pPr marL="0" indent="0">
              <a:buNone/>
            </a:pPr>
            <a:endParaRPr lang="en-GB" altLang="zh-TW" b="1" dirty="0"/>
          </a:p>
          <a:p>
            <a:pPr marL="0" indent="0">
              <a:buNone/>
            </a:pPr>
            <a:endParaRPr lang="en-GB" altLang="zh-TW" b="1" dirty="0"/>
          </a:p>
          <a:p>
            <a:pPr marL="0" indent="0">
              <a:buNone/>
            </a:pPr>
            <a:endParaRPr lang="en-GB" altLang="zh-TW" b="1" dirty="0"/>
          </a:p>
          <a:p>
            <a:pPr marL="0" indent="0">
              <a:buNone/>
            </a:pPr>
            <a:endParaRPr lang="en-GB" altLang="zh-TW" b="1" dirty="0"/>
          </a:p>
          <a:p>
            <a:pPr marL="0" indent="0">
              <a:buNone/>
            </a:pPr>
            <a:endParaRPr lang="en-GB" altLang="zh-TW" b="1" dirty="0"/>
          </a:p>
          <a:p>
            <a:pPr marL="0" indent="0">
              <a:buNone/>
            </a:pPr>
            <a:endParaRPr lang="en-GB" altLang="zh-TW" b="1" dirty="0"/>
          </a:p>
          <a:p>
            <a:pPr marL="0" indent="0">
              <a:buNone/>
            </a:pPr>
            <a:endParaRPr lang="en-GB" altLang="zh-TW" b="1" dirty="0"/>
          </a:p>
          <a:p>
            <a:pPr marL="0" indent="0">
              <a:buNone/>
            </a:pPr>
            <a:endParaRPr lang="en-GB" b="1" dirty="0"/>
          </a:p>
        </p:txBody>
      </p:sp>
      <p:pic>
        <p:nvPicPr>
          <p:cNvPr id="5" name="Picture 4">
            <a:extLst>
              <a:ext uri="{FF2B5EF4-FFF2-40B4-BE49-F238E27FC236}">
                <a16:creationId xmlns:a16="http://schemas.microsoft.com/office/drawing/2014/main" id="{A93C7D10-2933-4C68-9265-1FE8F8F48894}"/>
              </a:ext>
            </a:extLst>
          </p:cNvPr>
          <p:cNvPicPr>
            <a:picLocks noChangeAspect="1"/>
          </p:cNvPicPr>
          <p:nvPr/>
        </p:nvPicPr>
        <p:blipFill>
          <a:blip r:embed="rId2"/>
          <a:stretch>
            <a:fillRect/>
          </a:stretch>
        </p:blipFill>
        <p:spPr>
          <a:xfrm>
            <a:off x="2469337" y="763546"/>
            <a:ext cx="7982763" cy="6094454"/>
          </a:xfrm>
          <a:prstGeom prst="rect">
            <a:avLst/>
          </a:prstGeom>
        </p:spPr>
      </p:pic>
    </p:spTree>
    <p:extLst>
      <p:ext uri="{BB962C8B-B14F-4D97-AF65-F5344CB8AC3E}">
        <p14:creationId xmlns:p14="http://schemas.microsoft.com/office/powerpoint/2010/main" val="3172695512"/>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0DDA-B6F2-48F0-B021-DECAE7093FA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122651AD-4FD4-493E-94A1-39345323243A}"/>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61507A1-C74D-40E0-96AE-24C6CB0D5FB6}"/>
              </a:ext>
            </a:extLst>
          </p:cNvPr>
          <p:cNvPicPr>
            <a:picLocks noChangeAspect="1"/>
          </p:cNvPicPr>
          <p:nvPr/>
        </p:nvPicPr>
        <p:blipFill>
          <a:blip r:embed="rId2"/>
          <a:stretch>
            <a:fillRect/>
          </a:stretch>
        </p:blipFill>
        <p:spPr>
          <a:xfrm>
            <a:off x="2956334" y="0"/>
            <a:ext cx="6279332" cy="6858000"/>
          </a:xfrm>
          <a:prstGeom prst="rect">
            <a:avLst/>
          </a:prstGeom>
        </p:spPr>
      </p:pic>
    </p:spTree>
    <p:extLst>
      <p:ext uri="{BB962C8B-B14F-4D97-AF65-F5344CB8AC3E}">
        <p14:creationId xmlns:p14="http://schemas.microsoft.com/office/powerpoint/2010/main" val="177957420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83593C5-D75A-4E19-A7FD-71E3BD2830DE}"/>
              </a:ext>
            </a:extLst>
          </p:cNvPr>
          <p:cNvSpPr>
            <a:spLocks noGrp="1"/>
          </p:cNvSpPr>
          <p:nvPr>
            <p:ph idx="1"/>
          </p:nvPr>
        </p:nvSpPr>
        <p:spPr>
          <a:xfrm>
            <a:off x="1484310" y="317501"/>
            <a:ext cx="10018713" cy="5473700"/>
          </a:xfrm>
        </p:spPr>
        <p:txBody>
          <a:bodyPr/>
          <a:lstStyle/>
          <a:p>
            <a:pPr marL="0" indent="0">
              <a:buNone/>
            </a:pPr>
            <a:r>
              <a:rPr lang="zh-TW" altLang="en-US" dirty="0"/>
              <a:t>圖</a:t>
            </a:r>
            <a:r>
              <a:rPr lang="en-US" altLang="zh-TW" dirty="0"/>
              <a:t>9.27</a:t>
            </a:r>
            <a:r>
              <a:rPr lang="zh-TW" altLang="en-US" dirty="0"/>
              <a:t>所示各種微粒物質控制設備之集塵效率與粒徑之關係</a:t>
            </a:r>
            <a:endParaRPr lang="en-GB" altLang="zh-TW"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A87B89BF-0E37-400D-BAC0-0035F7FD9CC2}"/>
              </a:ext>
            </a:extLst>
          </p:cNvPr>
          <p:cNvPicPr>
            <a:picLocks noChangeAspect="1"/>
          </p:cNvPicPr>
          <p:nvPr/>
        </p:nvPicPr>
        <p:blipFill>
          <a:blip r:embed="rId2"/>
          <a:stretch>
            <a:fillRect/>
          </a:stretch>
        </p:blipFill>
        <p:spPr>
          <a:xfrm>
            <a:off x="3285622" y="1066799"/>
            <a:ext cx="5620756" cy="4318001"/>
          </a:xfrm>
          <a:prstGeom prst="rect">
            <a:avLst/>
          </a:prstGeom>
        </p:spPr>
      </p:pic>
      <p:pic>
        <p:nvPicPr>
          <p:cNvPr id="7" name="Picture 6">
            <a:extLst>
              <a:ext uri="{FF2B5EF4-FFF2-40B4-BE49-F238E27FC236}">
                <a16:creationId xmlns:a16="http://schemas.microsoft.com/office/drawing/2014/main" id="{C2EF3403-0B08-4D3A-9EFA-2A7006CD772A}"/>
              </a:ext>
            </a:extLst>
          </p:cNvPr>
          <p:cNvPicPr>
            <a:picLocks noChangeAspect="1"/>
          </p:cNvPicPr>
          <p:nvPr/>
        </p:nvPicPr>
        <p:blipFill>
          <a:blip r:embed="rId3"/>
          <a:stretch>
            <a:fillRect/>
          </a:stretch>
        </p:blipFill>
        <p:spPr>
          <a:xfrm>
            <a:off x="2251073" y="5791201"/>
            <a:ext cx="7915985" cy="708028"/>
          </a:xfrm>
          <a:prstGeom prst="rect">
            <a:avLst/>
          </a:prstGeom>
        </p:spPr>
      </p:pic>
    </p:spTree>
    <p:extLst>
      <p:ext uri="{BB962C8B-B14F-4D97-AF65-F5344CB8AC3E}">
        <p14:creationId xmlns:p14="http://schemas.microsoft.com/office/powerpoint/2010/main" val="353315395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6FB2B7F8-8055-4B84-B88A-ED5C2DABB3C0}"/>
              </a:ext>
            </a:extLst>
          </p:cNvPr>
          <p:cNvSpPr txBox="1"/>
          <p:nvPr/>
        </p:nvSpPr>
        <p:spPr>
          <a:xfrm>
            <a:off x="1731146" y="319596"/>
            <a:ext cx="9241654" cy="2308324"/>
          </a:xfrm>
          <a:prstGeom prst="rect">
            <a:avLst/>
          </a:prstGeom>
          <a:noFill/>
        </p:spPr>
        <p:txBody>
          <a:bodyPr wrap="square" rtlCol="0">
            <a:spAutoFit/>
          </a:bodyPr>
          <a:lstStyle/>
          <a:p>
            <a:r>
              <a:rPr lang="zh-TW" altLang="en-US" sz="2400" dirty="0">
                <a:latin typeface="Times New Roman" panose="02020603050405020304" pitchFamily="18" charset="0"/>
                <a:ea typeface="標楷體" panose="03000509000000000000" pitchFamily="65" charset="-120"/>
              </a:rPr>
              <a:t>袋式集塵器之濾阻模式為</a:t>
            </a:r>
            <a:r>
              <a:rPr lang="en-US" altLang="zh-TW" sz="2400" dirty="0">
                <a:latin typeface="Times New Roman" panose="02020603050405020304" pitchFamily="18" charset="0"/>
                <a:ea typeface="標楷體" panose="03000509000000000000" pitchFamily="65" charset="-120"/>
              </a:rPr>
              <a:t>S=K</a:t>
            </a:r>
            <a:r>
              <a:rPr lang="en-US" altLang="zh-TW" sz="2400" baseline="-25000" dirty="0">
                <a:latin typeface="Times New Roman" panose="02020603050405020304" pitchFamily="18" charset="0"/>
                <a:ea typeface="標楷體" panose="03000509000000000000" pitchFamily="65" charset="-120"/>
              </a:rPr>
              <a:t>1</a:t>
            </a:r>
            <a:r>
              <a:rPr lang="en-US" altLang="zh-TW" sz="2400" dirty="0">
                <a:latin typeface="Times New Roman" panose="02020603050405020304" pitchFamily="18" charset="0"/>
                <a:ea typeface="標楷體" panose="03000509000000000000" pitchFamily="65" charset="-120"/>
              </a:rPr>
              <a:t>+K</a:t>
            </a:r>
            <a:r>
              <a:rPr lang="en-US" altLang="zh-TW" sz="2400" baseline="-25000" dirty="0">
                <a:latin typeface="Times New Roman" panose="02020603050405020304" pitchFamily="18" charset="0"/>
                <a:ea typeface="標楷體" panose="03000509000000000000" pitchFamily="65" charset="-120"/>
              </a:rPr>
              <a:t>2</a:t>
            </a:r>
            <a:r>
              <a:rPr lang="en-US" altLang="zh-TW" sz="2400" dirty="0">
                <a:latin typeface="Times New Roman" panose="02020603050405020304" pitchFamily="18" charset="0"/>
                <a:ea typeface="標楷體" panose="03000509000000000000" pitchFamily="65" charset="-120"/>
              </a:rPr>
              <a:t>W</a:t>
            </a:r>
            <a:r>
              <a:rPr lang="zh-TW" altLang="en-US" sz="2400" dirty="0">
                <a:latin typeface="Times New Roman" panose="02020603050405020304" pitchFamily="18" charset="0"/>
                <a:ea typeface="標楷體" panose="03000509000000000000" pitchFamily="65" charset="-120"/>
              </a:rPr>
              <a:t>，其中</a:t>
            </a:r>
            <a:r>
              <a:rPr lang="en-US" altLang="zh-TW" sz="2400" dirty="0">
                <a:latin typeface="Times New Roman" panose="02020603050405020304" pitchFamily="18" charset="0"/>
                <a:ea typeface="標楷體" panose="03000509000000000000" pitchFamily="65" charset="-120"/>
              </a:rPr>
              <a:t>S</a:t>
            </a:r>
            <a:r>
              <a:rPr lang="zh-TW" altLang="en-US" sz="2400" dirty="0">
                <a:latin typeface="Times New Roman" panose="02020603050405020304" pitchFamily="18" charset="0"/>
                <a:ea typeface="標楷體" panose="03000509000000000000" pitchFamily="65" charset="-120"/>
              </a:rPr>
              <a:t>為濾阻</a:t>
            </a:r>
            <a:r>
              <a:rPr lang="en-US" altLang="zh-TW" sz="2400" dirty="0">
                <a:latin typeface="Times New Roman" panose="02020603050405020304" pitchFamily="18" charset="0"/>
                <a:ea typeface="標楷體" panose="03000509000000000000" pitchFamily="65" charset="-120"/>
              </a:rPr>
              <a:t>(Filter drag)</a:t>
            </a:r>
            <a:r>
              <a:rPr lang="zh-TW" altLang="en-US" sz="2400" dirty="0">
                <a:latin typeface="Times New Roman" panose="02020603050405020304" pitchFamily="18" charset="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rPr>
              <a:t>W</a:t>
            </a:r>
            <a:r>
              <a:rPr lang="zh-TW" altLang="en-US" sz="2400" dirty="0">
                <a:latin typeface="Times New Roman" panose="02020603050405020304" pitchFamily="18" charset="0"/>
                <a:ea typeface="標楷體" panose="03000509000000000000" pitchFamily="65" charset="-120"/>
              </a:rPr>
              <a:t>為粉塵面積密度，</a:t>
            </a:r>
            <a:r>
              <a:rPr lang="en-US" altLang="zh-TW" sz="2400" dirty="0">
                <a:latin typeface="Times New Roman" panose="02020603050405020304" pitchFamily="18" charset="0"/>
                <a:ea typeface="標楷體" panose="03000509000000000000" pitchFamily="65" charset="-120"/>
              </a:rPr>
              <a:t>K</a:t>
            </a:r>
            <a:r>
              <a:rPr lang="en-US" altLang="zh-TW" sz="2400" baseline="-25000" dirty="0">
                <a:latin typeface="Times New Roman" panose="02020603050405020304" pitchFamily="18" charset="0"/>
                <a:ea typeface="標楷體" panose="03000509000000000000" pitchFamily="65" charset="-120"/>
              </a:rPr>
              <a:t>1</a:t>
            </a:r>
            <a:r>
              <a:rPr lang="zh-TW" altLang="en-US" sz="2400" dirty="0">
                <a:latin typeface="Times New Roman" panose="02020603050405020304" pitchFamily="18" charset="0"/>
                <a:ea typeface="標楷體" panose="03000509000000000000" pitchFamily="65" charset="-120"/>
              </a:rPr>
              <a:t>及</a:t>
            </a:r>
            <a:r>
              <a:rPr lang="en-US" altLang="zh-TW" sz="2400" dirty="0">
                <a:latin typeface="Times New Roman" panose="02020603050405020304" pitchFamily="18" charset="0"/>
                <a:ea typeface="標楷體" panose="03000509000000000000" pitchFamily="65" charset="-120"/>
              </a:rPr>
              <a:t>K</a:t>
            </a:r>
            <a:r>
              <a:rPr lang="en-US" altLang="zh-TW" sz="2400" baseline="-25000" dirty="0">
                <a:latin typeface="Times New Roman" panose="02020603050405020304" pitchFamily="18" charset="0"/>
                <a:ea typeface="標楷體" panose="03000509000000000000" pitchFamily="65" charset="-120"/>
              </a:rPr>
              <a:t>2</a:t>
            </a:r>
            <a:r>
              <a:rPr lang="zh-TW" altLang="en-US" sz="2400" dirty="0">
                <a:latin typeface="Times New Roman" panose="02020603050405020304" pitchFamily="18" charset="0"/>
                <a:ea typeface="標楷體" panose="03000509000000000000" pitchFamily="65" charset="-120"/>
              </a:rPr>
              <a:t>分別為濾材及塵粒之阻力係數，已知廢棄流量為</a:t>
            </a:r>
            <a:r>
              <a:rPr lang="en-US" altLang="zh-TW" sz="2400" dirty="0">
                <a:latin typeface="Times New Roman" panose="02020603050405020304" pitchFamily="18" charset="0"/>
                <a:ea typeface="標楷體" panose="03000509000000000000" pitchFamily="65" charset="-120"/>
              </a:rPr>
              <a:t>300m</a:t>
            </a:r>
            <a:r>
              <a:rPr lang="en-US" altLang="zh-TW" sz="2400" baseline="30000" dirty="0">
                <a:latin typeface="Times New Roman" panose="02020603050405020304" pitchFamily="18" charset="0"/>
                <a:ea typeface="標楷體" panose="03000509000000000000" pitchFamily="65" charset="-120"/>
              </a:rPr>
              <a:t>3</a:t>
            </a:r>
            <a:r>
              <a:rPr lang="en-US" altLang="zh-TW" sz="2400" dirty="0">
                <a:latin typeface="Times New Roman" panose="02020603050405020304" pitchFamily="18" charset="0"/>
                <a:ea typeface="標楷體" panose="03000509000000000000" pitchFamily="65" charset="-120"/>
              </a:rPr>
              <a:t>/s</a:t>
            </a:r>
            <a:r>
              <a:rPr lang="zh-TW" altLang="en-US" sz="2400" dirty="0">
                <a:latin typeface="Times New Roman" panose="02020603050405020304" pitchFamily="18" charset="0"/>
                <a:ea typeface="標楷體" panose="03000509000000000000" pitchFamily="65" charset="-120"/>
              </a:rPr>
              <a:t>，粒狀物濃度為</a:t>
            </a:r>
            <a:r>
              <a:rPr lang="en-US" altLang="zh-TW" sz="2400" dirty="0">
                <a:latin typeface="Times New Roman" panose="02020603050405020304" pitchFamily="18" charset="0"/>
                <a:ea typeface="標楷體" panose="03000509000000000000" pitchFamily="65" charset="-120"/>
              </a:rPr>
              <a:t>6.5g/m</a:t>
            </a:r>
            <a:r>
              <a:rPr lang="en-US" altLang="zh-TW" sz="2400" baseline="30000" dirty="0">
                <a:latin typeface="Times New Roman" panose="02020603050405020304" pitchFamily="18" charset="0"/>
                <a:ea typeface="標楷體" panose="03000509000000000000" pitchFamily="65" charset="-120"/>
              </a:rPr>
              <a:t>3</a:t>
            </a:r>
            <a:r>
              <a:rPr lang="zh-TW" altLang="en-US" sz="2400" dirty="0">
                <a:latin typeface="Times New Roman" panose="02020603050405020304" pitchFamily="18" charset="0"/>
                <a:ea typeface="標楷體" panose="03000509000000000000" pitchFamily="65" charset="-120"/>
              </a:rPr>
              <a:t>，氣布比為</a:t>
            </a:r>
            <a:r>
              <a:rPr lang="en-US" altLang="zh-TW" sz="2400" dirty="0">
                <a:latin typeface="Times New Roman" panose="02020603050405020304" pitchFamily="18" charset="0"/>
                <a:ea typeface="標楷體" panose="03000509000000000000" pitchFamily="65" charset="-120"/>
              </a:rPr>
              <a:t>1.8m/min</a:t>
            </a:r>
            <a:r>
              <a:rPr lang="zh-TW" altLang="en-US" sz="2400" dirty="0">
                <a:latin typeface="Times New Roman" panose="02020603050405020304" pitchFamily="18" charset="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rPr>
              <a:t>K</a:t>
            </a:r>
            <a:r>
              <a:rPr lang="en-US" altLang="zh-TW" sz="2400" baseline="-25000" dirty="0">
                <a:latin typeface="Times New Roman" panose="02020603050405020304" pitchFamily="18" charset="0"/>
                <a:ea typeface="標楷體" panose="03000509000000000000" pitchFamily="65" charset="-120"/>
              </a:rPr>
              <a:t>1</a:t>
            </a:r>
            <a:r>
              <a:rPr lang="en-US" altLang="zh-TW" sz="2400" dirty="0">
                <a:latin typeface="Times New Roman" panose="02020603050405020304" pitchFamily="18" charset="0"/>
                <a:ea typeface="標楷體" panose="03000509000000000000" pitchFamily="65" charset="-120"/>
              </a:rPr>
              <a:t>=2x10</a:t>
            </a:r>
            <a:r>
              <a:rPr lang="en-US" altLang="zh-TW" sz="2400" baseline="30000" dirty="0">
                <a:latin typeface="Times New Roman" panose="02020603050405020304" pitchFamily="18" charset="0"/>
                <a:ea typeface="標楷體" panose="03000509000000000000" pitchFamily="65" charset="-120"/>
              </a:rPr>
              <a:t>4 </a:t>
            </a:r>
            <a:r>
              <a:rPr lang="en-US" altLang="zh-TW" sz="2400" dirty="0">
                <a:latin typeface="Times New Roman" panose="02020603050405020304" pitchFamily="18" charset="0"/>
                <a:ea typeface="標楷體" panose="03000509000000000000" pitchFamily="65" charset="-120"/>
              </a:rPr>
              <a:t>N.s/m</a:t>
            </a:r>
            <a:r>
              <a:rPr lang="en-US" altLang="zh-TW" sz="2400" baseline="30000" dirty="0">
                <a:latin typeface="Times New Roman" panose="02020603050405020304" pitchFamily="18" charset="0"/>
                <a:ea typeface="標楷體" panose="03000509000000000000" pitchFamily="65" charset="-120"/>
              </a:rPr>
              <a:t>3</a:t>
            </a:r>
            <a:r>
              <a:rPr lang="zh-TW" altLang="en-US" sz="2400" dirty="0">
                <a:latin typeface="Times New Roman" panose="02020603050405020304" pitchFamily="18" charset="0"/>
                <a:ea typeface="標楷體" panose="03000509000000000000" pitchFamily="65" charset="-120"/>
              </a:rPr>
              <a:t>，</a:t>
            </a:r>
            <a:r>
              <a:rPr lang="en-US" altLang="zh-TW" sz="2400" dirty="0">
                <a:latin typeface="Times New Roman" panose="02020603050405020304" pitchFamily="18" charset="0"/>
                <a:ea typeface="標楷體" panose="03000509000000000000" pitchFamily="65" charset="-120"/>
              </a:rPr>
              <a:t>K</a:t>
            </a:r>
            <a:r>
              <a:rPr lang="en-US" altLang="zh-TW" sz="2400" baseline="-25000" dirty="0">
                <a:latin typeface="Times New Roman" panose="02020603050405020304" pitchFamily="18" charset="0"/>
                <a:ea typeface="標楷體" panose="03000509000000000000" pitchFamily="65" charset="-120"/>
              </a:rPr>
              <a:t>2</a:t>
            </a:r>
            <a:r>
              <a:rPr lang="en-US" altLang="zh-TW" sz="2400" dirty="0">
                <a:latin typeface="Times New Roman" panose="02020603050405020304" pitchFamily="18" charset="0"/>
                <a:ea typeface="標楷體" panose="03000509000000000000" pitchFamily="65" charset="-120"/>
              </a:rPr>
              <a:t>=4x10</a:t>
            </a:r>
            <a:r>
              <a:rPr lang="en-US" altLang="zh-TW" sz="2400" baseline="30000" dirty="0">
                <a:latin typeface="Times New Roman" panose="02020603050405020304" pitchFamily="18" charset="0"/>
                <a:ea typeface="標楷體" panose="03000509000000000000" pitchFamily="65" charset="-120"/>
              </a:rPr>
              <a:t>4</a:t>
            </a:r>
            <a:r>
              <a:rPr lang="en-US" altLang="zh-TW" sz="2400" dirty="0">
                <a:latin typeface="Times New Roman" panose="02020603050405020304" pitchFamily="18" charset="0"/>
                <a:ea typeface="標楷體" panose="03000509000000000000" pitchFamily="65" charset="-120"/>
              </a:rPr>
              <a:t> s</a:t>
            </a:r>
            <a:r>
              <a:rPr lang="en-US" altLang="zh-TW" sz="2400" baseline="30000" dirty="0">
                <a:latin typeface="Times New Roman" panose="02020603050405020304" pitchFamily="18" charset="0"/>
                <a:ea typeface="標楷體" panose="03000509000000000000" pitchFamily="65" charset="-120"/>
              </a:rPr>
              <a:t>-1</a:t>
            </a:r>
            <a:r>
              <a:rPr lang="zh-TW" altLang="en-US" sz="2400" dirty="0">
                <a:latin typeface="Times New Roman" panose="02020603050405020304" pitchFamily="18" charset="0"/>
                <a:ea typeface="標楷體" panose="03000509000000000000" pitchFamily="65" charset="-120"/>
              </a:rPr>
              <a:t>，試求所需</a:t>
            </a:r>
            <a:r>
              <a:rPr lang="en-US" altLang="zh-TW" sz="2400" dirty="0">
                <a:latin typeface="Times New Roman" panose="02020603050405020304" pitchFamily="18" charset="0"/>
                <a:ea typeface="標楷體" panose="03000509000000000000" pitchFamily="65" charset="-120"/>
              </a:rPr>
              <a:t>(1)</a:t>
            </a:r>
            <a:r>
              <a:rPr lang="zh-TW" altLang="en-US" sz="2400" dirty="0">
                <a:latin typeface="Times New Roman" panose="02020603050405020304" pitchFamily="18" charset="0"/>
                <a:ea typeface="標楷體" panose="03000509000000000000" pitchFamily="65" charset="-120"/>
              </a:rPr>
              <a:t>濾袋面積</a:t>
            </a:r>
            <a:r>
              <a:rPr lang="en-US" altLang="zh-TW" sz="2400" dirty="0">
                <a:latin typeface="Times New Roman" panose="02020603050405020304" pitchFamily="18" charset="0"/>
                <a:ea typeface="標楷體" panose="03000509000000000000" pitchFamily="65" charset="-120"/>
              </a:rPr>
              <a:t>(2)</a:t>
            </a:r>
            <a:r>
              <a:rPr lang="zh-TW" altLang="en-US" sz="2400" dirty="0">
                <a:latin typeface="Times New Roman" panose="02020603050405020304" pitchFamily="18" charset="0"/>
                <a:ea typeface="標楷體" panose="03000509000000000000" pitchFamily="65" charset="-120"/>
              </a:rPr>
              <a:t>袋式集塵器剛開始運轉時的壓降為何</a:t>
            </a:r>
            <a:r>
              <a:rPr lang="en-US" altLang="zh-TW" sz="2400" dirty="0">
                <a:latin typeface="Times New Roman" panose="02020603050405020304" pitchFamily="18" charset="0"/>
                <a:ea typeface="標楷體" panose="03000509000000000000" pitchFamily="65" charset="-120"/>
              </a:rPr>
              <a:t>(3)</a:t>
            </a:r>
            <a:r>
              <a:rPr lang="zh-TW" altLang="en-US" sz="2400" dirty="0">
                <a:latin typeface="Times New Roman" panose="02020603050405020304" pitchFamily="18" charset="0"/>
                <a:ea typeface="標楷體" panose="03000509000000000000" pitchFamily="65" charset="-120"/>
              </a:rPr>
              <a:t>運轉一小時後的壓降為何</a:t>
            </a:r>
            <a:r>
              <a:rPr lang="en-US" altLang="zh-TW" sz="2400" dirty="0">
                <a:latin typeface="Times New Roman" panose="02020603050405020304" pitchFamily="18" charset="0"/>
                <a:ea typeface="標楷體" panose="03000509000000000000" pitchFamily="65" charset="-120"/>
              </a:rPr>
              <a:t>(4)</a:t>
            </a:r>
            <a:r>
              <a:rPr lang="zh-TW" altLang="en-US" sz="2400" dirty="0">
                <a:latin typeface="Times New Roman" panose="02020603050405020304" pitchFamily="18" charset="0"/>
                <a:ea typeface="標楷體" panose="03000509000000000000" pitchFamily="65" charset="-120"/>
              </a:rPr>
              <a:t>若壓降達</a:t>
            </a:r>
            <a:r>
              <a:rPr lang="en-US" altLang="zh-TW" sz="2400" dirty="0">
                <a:latin typeface="Times New Roman" panose="02020603050405020304" pitchFamily="18" charset="0"/>
                <a:ea typeface="標楷體" panose="03000509000000000000" pitchFamily="65" charset="-120"/>
              </a:rPr>
              <a:t>2000kpa</a:t>
            </a:r>
            <a:r>
              <a:rPr lang="zh-TW" altLang="en-US" sz="2400" dirty="0">
                <a:latin typeface="Times New Roman" panose="02020603050405020304" pitchFamily="18" charset="0"/>
                <a:ea typeface="標楷體" panose="03000509000000000000" pitchFamily="65" charset="-120"/>
              </a:rPr>
              <a:t>需進行洗袋，請問洗袋週期為何</a:t>
            </a:r>
            <a:r>
              <a:rPr lang="en-US" altLang="zh-TW" sz="2400" dirty="0">
                <a:latin typeface="Times New Roman" panose="02020603050405020304" pitchFamily="18" charset="0"/>
                <a:ea typeface="標楷體" panose="03000509000000000000" pitchFamily="65" charset="-120"/>
              </a:rPr>
              <a:t>?</a:t>
            </a:r>
          </a:p>
        </p:txBody>
      </p:sp>
      <p:pic>
        <p:nvPicPr>
          <p:cNvPr id="10" name="圖片 9">
            <a:extLst>
              <a:ext uri="{FF2B5EF4-FFF2-40B4-BE49-F238E27FC236}">
                <a16:creationId xmlns:a16="http://schemas.microsoft.com/office/drawing/2014/main" id="{D6E87B85-9150-4AEA-A14A-7355339C5A7B}"/>
              </a:ext>
            </a:extLst>
          </p:cNvPr>
          <p:cNvPicPr>
            <a:picLocks noChangeAspect="1"/>
          </p:cNvPicPr>
          <p:nvPr/>
        </p:nvPicPr>
        <p:blipFill rotWithShape="1">
          <a:blip r:embed="rId2"/>
          <a:srcRect b="76059"/>
          <a:stretch/>
        </p:blipFill>
        <p:spPr>
          <a:xfrm>
            <a:off x="1217850" y="2734234"/>
            <a:ext cx="6115107" cy="1269596"/>
          </a:xfrm>
          <a:prstGeom prst="rect">
            <a:avLst/>
          </a:prstGeom>
        </p:spPr>
      </p:pic>
      <p:pic>
        <p:nvPicPr>
          <p:cNvPr id="14" name="圖片 13">
            <a:extLst>
              <a:ext uri="{FF2B5EF4-FFF2-40B4-BE49-F238E27FC236}">
                <a16:creationId xmlns:a16="http://schemas.microsoft.com/office/drawing/2014/main" id="{640A75B6-1FC8-41D0-AB0E-BEF467171F4E}"/>
              </a:ext>
            </a:extLst>
          </p:cNvPr>
          <p:cNvPicPr>
            <a:picLocks noChangeAspect="1"/>
          </p:cNvPicPr>
          <p:nvPr/>
        </p:nvPicPr>
        <p:blipFill rotWithShape="1">
          <a:blip r:embed="rId3"/>
          <a:srcRect t="47438" r="-396" b="19976"/>
          <a:stretch/>
        </p:blipFill>
        <p:spPr>
          <a:xfrm>
            <a:off x="6707080" y="3846141"/>
            <a:ext cx="5575008" cy="1569237"/>
          </a:xfrm>
          <a:prstGeom prst="rect">
            <a:avLst/>
          </a:prstGeom>
        </p:spPr>
      </p:pic>
      <p:pic>
        <p:nvPicPr>
          <p:cNvPr id="15" name="圖片 14">
            <a:extLst>
              <a:ext uri="{FF2B5EF4-FFF2-40B4-BE49-F238E27FC236}">
                <a16:creationId xmlns:a16="http://schemas.microsoft.com/office/drawing/2014/main" id="{55F73D11-8767-4B62-86A6-127BB21DA5B4}"/>
              </a:ext>
            </a:extLst>
          </p:cNvPr>
          <p:cNvPicPr>
            <a:picLocks noChangeAspect="1"/>
          </p:cNvPicPr>
          <p:nvPr/>
        </p:nvPicPr>
        <p:blipFill>
          <a:blip r:embed="rId4"/>
          <a:stretch>
            <a:fillRect/>
          </a:stretch>
        </p:blipFill>
        <p:spPr>
          <a:xfrm>
            <a:off x="7332957" y="3230863"/>
            <a:ext cx="3365284" cy="396274"/>
          </a:xfrm>
          <a:prstGeom prst="rect">
            <a:avLst/>
          </a:prstGeom>
        </p:spPr>
      </p:pic>
      <p:pic>
        <p:nvPicPr>
          <p:cNvPr id="18" name="圖片 17">
            <a:extLst>
              <a:ext uri="{FF2B5EF4-FFF2-40B4-BE49-F238E27FC236}">
                <a16:creationId xmlns:a16="http://schemas.microsoft.com/office/drawing/2014/main" id="{4CD10D45-814E-4AAE-93D2-FD653918490D}"/>
              </a:ext>
            </a:extLst>
          </p:cNvPr>
          <p:cNvPicPr>
            <a:picLocks noChangeAspect="1"/>
          </p:cNvPicPr>
          <p:nvPr/>
        </p:nvPicPr>
        <p:blipFill>
          <a:blip r:embed="rId5"/>
          <a:stretch>
            <a:fillRect/>
          </a:stretch>
        </p:blipFill>
        <p:spPr>
          <a:xfrm>
            <a:off x="6707080" y="5350635"/>
            <a:ext cx="5273040" cy="915162"/>
          </a:xfrm>
          <a:prstGeom prst="rect">
            <a:avLst/>
          </a:prstGeom>
        </p:spPr>
      </p:pic>
      <p:pic>
        <p:nvPicPr>
          <p:cNvPr id="20" name="圖片 19">
            <a:extLst>
              <a:ext uri="{FF2B5EF4-FFF2-40B4-BE49-F238E27FC236}">
                <a16:creationId xmlns:a16="http://schemas.microsoft.com/office/drawing/2014/main" id="{C119FAD8-8B3C-424F-957F-CDD257F204BC}"/>
              </a:ext>
            </a:extLst>
          </p:cNvPr>
          <p:cNvPicPr>
            <a:picLocks noChangeAspect="1"/>
          </p:cNvPicPr>
          <p:nvPr/>
        </p:nvPicPr>
        <p:blipFill>
          <a:blip r:embed="rId6"/>
          <a:stretch>
            <a:fillRect/>
          </a:stretch>
        </p:blipFill>
        <p:spPr>
          <a:xfrm>
            <a:off x="1217850" y="4112254"/>
            <a:ext cx="5273040" cy="915162"/>
          </a:xfrm>
          <a:prstGeom prst="rect">
            <a:avLst/>
          </a:prstGeom>
        </p:spPr>
      </p:pic>
    </p:spTree>
    <p:extLst>
      <p:ext uri="{BB962C8B-B14F-4D97-AF65-F5344CB8AC3E}">
        <p14:creationId xmlns:p14="http://schemas.microsoft.com/office/powerpoint/2010/main" val="2127771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1786255E-6493-413D-861B-173E265E7087}"/>
              </a:ext>
            </a:extLst>
          </p:cNvPr>
          <p:cNvSpPr txBox="1"/>
          <p:nvPr/>
        </p:nvSpPr>
        <p:spPr>
          <a:xfrm>
            <a:off x="1731146" y="319596"/>
            <a:ext cx="9241654" cy="2308324"/>
          </a:xfrm>
          <a:prstGeom prst="rect">
            <a:avLst/>
          </a:prstGeom>
          <a:noFill/>
        </p:spPr>
        <p:txBody>
          <a:bodyPr wrap="square" rtlCol="0">
            <a:spAutoFit/>
          </a:bodyPr>
          <a:lstStyle/>
          <a:p>
            <a:r>
              <a:rPr lang="zh-TW" altLang="en-US" sz="2400" dirty="0">
                <a:latin typeface="Times New Roman" panose="02020603050405020304" pitchFamily="18" charset="0"/>
                <a:ea typeface="標楷體" panose="03000509000000000000" pitchFamily="65" charset="-120"/>
              </a:rPr>
              <a:t>已知某工廠靜電集塵器由一組平行板面組成，該設備對粒狀物之去除效率為</a:t>
            </a:r>
            <a:r>
              <a:rPr lang="en-US" altLang="zh-TW" sz="2400" dirty="0">
                <a:latin typeface="Times New Roman" panose="02020603050405020304" pitchFamily="18" charset="0"/>
                <a:ea typeface="標楷體" panose="03000509000000000000" pitchFamily="65" charset="-120"/>
              </a:rPr>
              <a:t>80%</a:t>
            </a:r>
            <a:r>
              <a:rPr lang="zh-TW" altLang="en-US" sz="2400" dirty="0">
                <a:latin typeface="Times New Roman" panose="02020603050405020304" pitchFamily="18" charset="0"/>
                <a:ea typeface="標楷體" panose="03000509000000000000" pitchFamily="65" charset="-120"/>
              </a:rPr>
              <a:t>，請問在總店場強度不變情況下，以下不同情況對靜電集塵器的收集效率分別會有什麼影響</a:t>
            </a:r>
            <a:r>
              <a:rPr lang="en-US" altLang="zh-TW" sz="2400" dirty="0">
                <a:latin typeface="Times New Roman" panose="02020603050405020304" pitchFamily="18" charset="0"/>
                <a:ea typeface="標楷體" panose="03000509000000000000" pitchFamily="65" charset="-120"/>
              </a:rPr>
              <a:t>?</a:t>
            </a:r>
          </a:p>
          <a:p>
            <a:r>
              <a:rPr lang="en-US" altLang="zh-TW" sz="2400" dirty="0">
                <a:latin typeface="Times New Roman" panose="02020603050405020304" pitchFamily="18" charset="0"/>
                <a:ea typeface="標楷體" panose="03000509000000000000" pitchFamily="65" charset="-120"/>
              </a:rPr>
              <a:t>(1)</a:t>
            </a:r>
            <a:r>
              <a:rPr lang="zh-TW" altLang="en-US" sz="2400" dirty="0">
                <a:latin typeface="Times New Roman" panose="02020603050405020304" pitchFamily="18" charset="0"/>
                <a:ea typeface="標楷體" panose="03000509000000000000" pitchFamily="65" charset="-120"/>
              </a:rPr>
              <a:t>收集板板長加倍。</a:t>
            </a:r>
            <a:r>
              <a:rPr lang="en-US" altLang="zh-TW" sz="2400" dirty="0">
                <a:latin typeface="Times New Roman" panose="02020603050405020304" pitchFamily="18" charset="0"/>
                <a:ea typeface="標楷體" panose="03000509000000000000" pitchFamily="65" charset="-120"/>
              </a:rPr>
              <a:t>(2)</a:t>
            </a:r>
            <a:r>
              <a:rPr lang="zh-TW" altLang="en-US" sz="2400" dirty="0">
                <a:latin typeface="Times New Roman" panose="02020603050405020304" pitchFamily="18" charset="0"/>
                <a:ea typeface="標楷體" panose="03000509000000000000" pitchFamily="65" charset="-120"/>
              </a:rPr>
              <a:t>流量加倍。</a:t>
            </a:r>
            <a:r>
              <a:rPr lang="en-US" altLang="zh-TW" sz="2400" dirty="0">
                <a:latin typeface="Times New Roman" panose="02020603050405020304" pitchFamily="18" charset="0"/>
                <a:ea typeface="標楷體" panose="03000509000000000000" pitchFamily="65" charset="-120"/>
              </a:rPr>
              <a:t>(3)</a:t>
            </a:r>
            <a:r>
              <a:rPr lang="zh-TW" altLang="en-US" sz="2400" dirty="0">
                <a:latin typeface="Times New Roman" panose="02020603050405020304" pitchFamily="18" charset="0"/>
                <a:ea typeface="標楷體" panose="03000509000000000000" pitchFamily="65" charset="-120"/>
              </a:rPr>
              <a:t>粒狀物平均粒徑加倍。</a:t>
            </a:r>
            <a:endParaRPr lang="en-US" altLang="zh-TW" sz="2400" dirty="0">
              <a:latin typeface="Times New Roman" panose="02020603050405020304" pitchFamily="18" charset="0"/>
              <a:ea typeface="標楷體" panose="03000509000000000000" pitchFamily="65" charset="-120"/>
            </a:endParaRPr>
          </a:p>
          <a:p>
            <a:endParaRPr lang="en-US" altLang="zh-TW" sz="2400" dirty="0">
              <a:latin typeface="Times New Roman" panose="02020603050405020304" pitchFamily="18" charset="0"/>
              <a:ea typeface="標楷體" panose="03000509000000000000" pitchFamily="65" charset="-120"/>
            </a:endParaRPr>
          </a:p>
          <a:p>
            <a:endParaRPr lang="zh-TW" altLang="en-US" sz="2400" dirty="0">
              <a:latin typeface="Times New Roman" panose="02020603050405020304" pitchFamily="18" charset="0"/>
              <a:ea typeface="標楷體" panose="03000509000000000000" pitchFamily="65" charset="-120"/>
            </a:endParaRPr>
          </a:p>
        </p:txBody>
      </p:sp>
      <p:pic>
        <p:nvPicPr>
          <p:cNvPr id="11" name="圖片 10">
            <a:extLst>
              <a:ext uri="{FF2B5EF4-FFF2-40B4-BE49-F238E27FC236}">
                <a16:creationId xmlns:a16="http://schemas.microsoft.com/office/drawing/2014/main" id="{E8F38562-1627-42EB-8C03-54B196957521}"/>
              </a:ext>
            </a:extLst>
          </p:cNvPr>
          <p:cNvPicPr>
            <a:picLocks noChangeAspect="1"/>
          </p:cNvPicPr>
          <p:nvPr/>
        </p:nvPicPr>
        <p:blipFill>
          <a:blip r:embed="rId2"/>
          <a:stretch>
            <a:fillRect/>
          </a:stretch>
        </p:blipFill>
        <p:spPr>
          <a:xfrm>
            <a:off x="2607224" y="1992656"/>
            <a:ext cx="5273040" cy="4115562"/>
          </a:xfrm>
          <a:prstGeom prst="rect">
            <a:avLst/>
          </a:prstGeom>
        </p:spPr>
      </p:pic>
      <p:pic>
        <p:nvPicPr>
          <p:cNvPr id="12" name="圖片 11">
            <a:extLst>
              <a:ext uri="{FF2B5EF4-FFF2-40B4-BE49-F238E27FC236}">
                <a16:creationId xmlns:a16="http://schemas.microsoft.com/office/drawing/2014/main" id="{9EB0FA56-C521-40C9-8E74-5CF22F1C5B89}"/>
              </a:ext>
            </a:extLst>
          </p:cNvPr>
          <p:cNvPicPr>
            <a:picLocks noChangeAspect="1"/>
          </p:cNvPicPr>
          <p:nvPr/>
        </p:nvPicPr>
        <p:blipFill>
          <a:blip r:embed="rId3"/>
          <a:stretch>
            <a:fillRect/>
          </a:stretch>
        </p:blipFill>
        <p:spPr>
          <a:xfrm>
            <a:off x="7183222" y="5321451"/>
            <a:ext cx="1944793" cy="707197"/>
          </a:xfrm>
          <a:prstGeom prst="rect">
            <a:avLst/>
          </a:prstGeom>
        </p:spPr>
      </p:pic>
    </p:spTree>
    <p:extLst>
      <p:ext uri="{BB962C8B-B14F-4D97-AF65-F5344CB8AC3E}">
        <p14:creationId xmlns:p14="http://schemas.microsoft.com/office/powerpoint/2010/main" val="2748652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D3144C-D577-B8FE-3CC7-6B1A0696D1F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F3C51D7-FDC0-D2D8-8AA7-53DD70AAA495}"/>
              </a:ext>
            </a:extLst>
          </p:cNvPr>
          <p:cNvSpPr>
            <a:spLocks noGrp="1"/>
          </p:cNvSpPr>
          <p:nvPr>
            <p:ph idx="1"/>
          </p:nvPr>
        </p:nvSpPr>
        <p:spPr/>
        <p:txBody>
          <a:bodyPr/>
          <a:lstStyle/>
          <a:p>
            <a:endParaRPr lang="zh-TW" altLang="en-US"/>
          </a:p>
        </p:txBody>
      </p:sp>
      <p:pic>
        <p:nvPicPr>
          <p:cNvPr id="7" name="圖片 6">
            <a:extLst>
              <a:ext uri="{FF2B5EF4-FFF2-40B4-BE49-F238E27FC236}">
                <a16:creationId xmlns:a16="http://schemas.microsoft.com/office/drawing/2014/main" id="{32F1DCEA-D7D7-7E4D-D57B-E2DB26B7F1AB}"/>
              </a:ext>
            </a:extLst>
          </p:cNvPr>
          <p:cNvPicPr>
            <a:picLocks noChangeAspect="1"/>
          </p:cNvPicPr>
          <p:nvPr/>
        </p:nvPicPr>
        <p:blipFill>
          <a:blip r:embed="rId2"/>
          <a:stretch>
            <a:fillRect/>
          </a:stretch>
        </p:blipFill>
        <p:spPr>
          <a:xfrm>
            <a:off x="1698540" y="284943"/>
            <a:ext cx="8794920" cy="6288114"/>
          </a:xfrm>
          <a:prstGeom prst="rect">
            <a:avLst/>
          </a:prstGeom>
        </p:spPr>
      </p:pic>
    </p:spTree>
    <p:extLst>
      <p:ext uri="{BB962C8B-B14F-4D97-AF65-F5344CB8AC3E}">
        <p14:creationId xmlns:p14="http://schemas.microsoft.com/office/powerpoint/2010/main" val="1058349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1FBEDA-DA67-4679-883B-DCA4B52B2DE0}"/>
              </a:ext>
            </a:extLst>
          </p:cNvPr>
          <p:cNvSpPr>
            <a:spLocks noGrp="1"/>
          </p:cNvSpPr>
          <p:nvPr>
            <p:ph idx="1"/>
          </p:nvPr>
        </p:nvSpPr>
        <p:spPr>
          <a:xfrm>
            <a:off x="1484310" y="570271"/>
            <a:ext cx="10018713" cy="5220930"/>
          </a:xfrm>
        </p:spPr>
        <p:txBody>
          <a:bodyPr/>
          <a:lstStyle/>
          <a:p>
            <a:pPr marL="0" indent="0" algn="just">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微粒收集及分離氣體動力學</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b="1" dirty="0">
                <a:solidFill>
                  <a:srgbClr val="002060"/>
                </a:solidFill>
                <a:latin typeface="Times New Roman" panose="02020603050405020304" pitchFamily="18" charset="0"/>
                <a:ea typeface="DFKai-SB" panose="03000509000000000000" pitchFamily="65" charset="-120"/>
                <a:cs typeface="Times New Roman" panose="02020603050405020304" pitchFamily="18" charset="0"/>
              </a:rPr>
              <a:t>收集機程</a:t>
            </a:r>
            <a:endParaRPr lang="en-GB" altLang="zh-TW" b="1" dirty="0">
              <a:solidFill>
                <a:srgbClr val="00206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六種應用於分離微粒的機程分別為</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重力沉降</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離心衝擊</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慣性衝擊</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(Inertial Impaction)</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直接截取</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(Direct Interception)</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擴散</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(Diffusion)</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靜電吸引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dirty="0"/>
          </a:p>
          <a:p>
            <a:pPr marL="0" indent="0">
              <a:buNone/>
            </a:pPr>
            <a:endParaRPr lang="en-GB" altLang="zh-TW"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1DD92112-1717-4C90-8931-9F2BF0BADAEE}"/>
              </a:ext>
            </a:extLst>
          </p:cNvPr>
          <p:cNvPicPr>
            <a:picLocks noChangeAspect="1"/>
          </p:cNvPicPr>
          <p:nvPr/>
        </p:nvPicPr>
        <p:blipFill>
          <a:blip r:embed="rId2"/>
          <a:stretch>
            <a:fillRect/>
          </a:stretch>
        </p:blipFill>
        <p:spPr>
          <a:xfrm>
            <a:off x="3146168" y="2609850"/>
            <a:ext cx="7000875" cy="4248150"/>
          </a:xfrm>
          <a:prstGeom prst="rect">
            <a:avLst/>
          </a:prstGeom>
        </p:spPr>
      </p:pic>
    </p:spTree>
    <p:extLst>
      <p:ext uri="{BB962C8B-B14F-4D97-AF65-F5344CB8AC3E}">
        <p14:creationId xmlns:p14="http://schemas.microsoft.com/office/powerpoint/2010/main" val="297302231"/>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CED9F0-BF3D-A7DB-D6CF-C13D6F79A93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7453C4B-FEB4-31EB-03D8-49775A57FFB7}"/>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D5875C8E-72B0-CAB1-4E0C-330A9E64BFD3}"/>
              </a:ext>
            </a:extLst>
          </p:cNvPr>
          <p:cNvPicPr>
            <a:picLocks noChangeAspect="1"/>
          </p:cNvPicPr>
          <p:nvPr/>
        </p:nvPicPr>
        <p:blipFill>
          <a:blip r:embed="rId2"/>
          <a:stretch>
            <a:fillRect/>
          </a:stretch>
        </p:blipFill>
        <p:spPr>
          <a:xfrm>
            <a:off x="1013577" y="475366"/>
            <a:ext cx="10164845" cy="5907267"/>
          </a:xfrm>
          <a:prstGeom prst="rect">
            <a:avLst/>
          </a:prstGeom>
        </p:spPr>
      </p:pic>
    </p:spTree>
    <p:extLst>
      <p:ext uri="{BB962C8B-B14F-4D97-AF65-F5344CB8AC3E}">
        <p14:creationId xmlns:p14="http://schemas.microsoft.com/office/powerpoint/2010/main" val="156229185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49859</TotalTime>
  <Words>4876</Words>
  <Application>Microsoft Office PowerPoint</Application>
  <PresentationFormat>寬螢幕</PresentationFormat>
  <Paragraphs>384</Paragraphs>
  <Slides>66</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66</vt:i4>
      </vt:variant>
    </vt:vector>
  </HeadingPairs>
  <TitlesOfParts>
    <vt:vector size="71" baseType="lpstr">
      <vt:lpstr>Arial</vt:lpstr>
      <vt:lpstr>Calibri</vt:lpstr>
      <vt:lpstr>Corbel</vt:lpstr>
      <vt:lpstr>Times New Roman</vt:lpstr>
      <vt:lpstr>Parallax</vt:lpstr>
      <vt:lpstr>Introduction to Air Pollution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Yu-Chieh</dc:creator>
  <cp:lastModifiedBy>Yu-Chieh Ting</cp:lastModifiedBy>
  <cp:revision>643</cp:revision>
  <dcterms:created xsi:type="dcterms:W3CDTF">2021-02-20T04:17:15Z</dcterms:created>
  <dcterms:modified xsi:type="dcterms:W3CDTF">2023-03-29T00:26:00Z</dcterms:modified>
</cp:coreProperties>
</file>